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15.fntdata" ContentType="application/x-fontdata"/>
  <Override PartName="/ppt/fonts/font16.fntdata" ContentType="application/x-fontdata"/>
  <Override PartName="/ppt/fonts/font17.fntdata" ContentType="application/x-fontdata"/>
  <Override PartName="/ppt/fonts/font18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media/image101.svg" ContentType="image/svg+xml"/>
  <Override PartName="/ppt/media/image103.svg" ContentType="image/svg+xml"/>
  <Override PartName="/ppt/media/image105.svg" ContentType="image/svg+xml"/>
  <Override PartName="/ppt/media/image2.svg" ContentType="image/svg+xml"/>
  <Override PartName="/ppt/media/image22.svg" ContentType="image/svg+xml"/>
  <Override PartName="/ppt/media/image5.svg" ContentType="image/svg+xml"/>
  <Override PartName="/ppt/media/image70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handoutMasterIdLst>
    <p:handoutMasterId r:id="rId24"/>
  </p:handoutMasterIdLst>
  <p:sldIdLst>
    <p:sldId id="256" r:id="rId3"/>
    <p:sldId id="259" r:id="rId5"/>
    <p:sldId id="260" r:id="rId6"/>
    <p:sldId id="261" r:id="rId7"/>
    <p:sldId id="263" r:id="rId8"/>
    <p:sldId id="264" r:id="rId9"/>
    <p:sldId id="265" r:id="rId10"/>
    <p:sldId id="294" r:id="rId11"/>
    <p:sldId id="267" r:id="rId12"/>
    <p:sldId id="293" r:id="rId13"/>
    <p:sldId id="268" r:id="rId14"/>
    <p:sldId id="269" r:id="rId15"/>
    <p:sldId id="271" r:id="rId16"/>
    <p:sldId id="272" r:id="rId17"/>
    <p:sldId id="273" r:id="rId18"/>
    <p:sldId id="289" r:id="rId19"/>
    <p:sldId id="290" r:id="rId20"/>
    <p:sldId id="291" r:id="rId21"/>
    <p:sldId id="292" r:id="rId22"/>
    <p:sldId id="274" r:id="rId23"/>
  </p:sldIdLst>
  <p:sldSz cx="18288000" cy="10287000"/>
  <p:notesSz cx="6858000" cy="9144000"/>
  <p:embeddedFontLst>
    <p:embeddedFont>
      <p:font typeface="Source Han Serif SC Heavy" panose="02020A00000000000000" charset="-122"/>
      <p:bold r:id="rId28"/>
    </p:embeddedFont>
    <p:embeddedFont>
      <p:font typeface="可画腾龙体-简" panose="020B0500000000000000"/>
      <p:regular r:id="rId29"/>
    </p:embeddedFont>
    <p:embeddedFont>
      <p:font typeface="方正颜宋体" panose="02010600010101010101" charset="-122"/>
      <p:regular r:id="rId30"/>
    </p:embeddedFont>
    <p:embeddedFont>
      <p:font typeface="方正舒体" panose="02010601030101010101" charset="-122"/>
      <p:regular r:id="rId31"/>
    </p:embeddedFont>
    <p:embeddedFont>
      <p:font typeface="华文中宋" panose="02010600040101010101" charset="-122"/>
      <p:regular r:id="rId32"/>
    </p:embeddedFont>
    <p:embeddedFont>
      <p:font typeface="造字工房刻宋体 粗体" charset="-122"/>
      <p:regular r:id="rId33"/>
    </p:embeddedFont>
    <p:embeddedFont>
      <p:font typeface="微软雅黑" panose="020B0503020204020204" charset="-122"/>
      <p:regular r:id="rId34"/>
    </p:embeddedFont>
    <p:embeddedFont>
      <p:font typeface="字由点字小隶书" panose="00020600040101010101" charset="-122"/>
      <p:regular r:id="rId35"/>
    </p:embeddedFont>
    <p:embeddedFont>
      <p:font typeface="隶书" panose="02010509060101010101" charset="-122"/>
      <p:regular r:id="rId36"/>
    </p:embeddedFont>
    <p:embeddedFont>
      <p:font typeface="方正粗宋简体" panose="02000000000000000000" charset="-122"/>
      <p:regular r:id="rId37"/>
    </p:embeddedFont>
    <p:embeddedFont>
      <p:font typeface="锐字工房云字库锐宋粗GBK" panose="02010604000000000000" charset="-122"/>
      <p:regular r:id="rId38"/>
    </p:embeddedFont>
    <p:embeddedFont>
      <p:font typeface="华文新魏" panose="02010800040101010101" pitchFamily="2" charset="-122"/>
      <p:regular r:id="rId39"/>
    </p:embeddedFont>
    <p:embeddedFont>
      <p:font typeface="方正粗黑宋简体" panose="02000000000000000000" charset="-122"/>
      <p:regular r:id="rId40"/>
    </p:embeddedFont>
    <p:embeddedFont>
      <p:font typeface="汉仪程行简" panose="00020600040101010101" charset="-122"/>
      <p:regular r:id="rId41"/>
    </p:embeddedFont>
    <p:embeddedFont>
      <p:font typeface="Calibri" panose="020F0502020204030204" charset="0"/>
      <p:regular r:id="rId42"/>
      <p:bold r:id="rId43"/>
      <p:italic r:id="rId44"/>
      <p:boldItalic r:id="rId45"/>
    </p:embeddedFont>
  </p:embeddedFontLst>
  <p:custDataLst>
    <p:tags r:id="rId4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6" userDrawn="1">
          <p15:clr>
            <a:srgbClr val="A4A3A4"/>
          </p15:clr>
        </p15:guide>
        <p15:guide id="2" pos="26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E8EA"/>
    <a:srgbClr val="8B3933"/>
    <a:srgbClr val="912E41"/>
    <a:srgbClr val="BB1605"/>
    <a:srgbClr val="966F4A"/>
    <a:srgbClr val="7175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 showGuides="1">
      <p:cViewPr varScale="1">
        <p:scale>
          <a:sx n="74" d="100"/>
          <a:sy n="74" d="100"/>
        </p:scale>
        <p:origin x="-1092" y="-90"/>
      </p:cViewPr>
      <p:guideLst>
        <p:guide orient="horz" pos="2046"/>
        <p:guide pos="26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6" Type="http://schemas.openxmlformats.org/officeDocument/2006/relationships/tags" Target="tags/tag134.xml"/><Relationship Id="rId45" Type="http://schemas.openxmlformats.org/officeDocument/2006/relationships/font" Target="fonts/font18.fntdata"/><Relationship Id="rId44" Type="http://schemas.openxmlformats.org/officeDocument/2006/relationships/font" Target="fonts/font17.fntdata"/><Relationship Id="rId43" Type="http://schemas.openxmlformats.org/officeDocument/2006/relationships/font" Target="fonts/font16.fntdata"/><Relationship Id="rId42" Type="http://schemas.openxmlformats.org/officeDocument/2006/relationships/font" Target="fonts/font15.fntdata"/><Relationship Id="rId41" Type="http://schemas.openxmlformats.org/officeDocument/2006/relationships/font" Target="fonts/font14.fntdata"/><Relationship Id="rId40" Type="http://schemas.openxmlformats.org/officeDocument/2006/relationships/font" Target="fonts/font13.fntdata"/><Relationship Id="rId4" Type="http://schemas.openxmlformats.org/officeDocument/2006/relationships/notesMaster" Target="notesMasters/notesMaster1.xml"/><Relationship Id="rId39" Type="http://schemas.openxmlformats.org/officeDocument/2006/relationships/font" Target="fonts/font12.fntdata"/><Relationship Id="rId38" Type="http://schemas.openxmlformats.org/officeDocument/2006/relationships/font" Target="fonts/font11.fntdata"/><Relationship Id="rId37" Type="http://schemas.openxmlformats.org/officeDocument/2006/relationships/font" Target="fonts/font10.fntdata"/><Relationship Id="rId36" Type="http://schemas.openxmlformats.org/officeDocument/2006/relationships/font" Target="fonts/font9.fntdata"/><Relationship Id="rId35" Type="http://schemas.openxmlformats.org/officeDocument/2006/relationships/font" Target="fonts/font8.fntdata"/><Relationship Id="rId34" Type="http://schemas.openxmlformats.org/officeDocument/2006/relationships/font" Target="fonts/font7.fntdata"/><Relationship Id="rId33" Type="http://schemas.openxmlformats.org/officeDocument/2006/relationships/font" Target="fonts/font6.fntdata"/><Relationship Id="rId32" Type="http://schemas.openxmlformats.org/officeDocument/2006/relationships/font" Target="fonts/font5.fntdata"/><Relationship Id="rId31" Type="http://schemas.openxmlformats.org/officeDocument/2006/relationships/font" Target="fonts/font4.fntdata"/><Relationship Id="rId30" Type="http://schemas.openxmlformats.org/officeDocument/2006/relationships/font" Target="fonts/font3.fntdata"/><Relationship Id="rId3" Type="http://schemas.openxmlformats.org/officeDocument/2006/relationships/slide" Target="slides/slide1.xml"/><Relationship Id="rId29" Type="http://schemas.openxmlformats.org/officeDocument/2006/relationships/font" Target="fonts/font2.fntdata"/><Relationship Id="rId28" Type="http://schemas.openxmlformats.org/officeDocument/2006/relationships/font" Target="fonts/font1.fntdata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handoutMaster" Target="handoutMasters/handoutMaster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&#24037;&#20316;&#31807;1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&#24037;&#20316;&#31807;1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package" Target="../embeddings/Workbook2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1767554479419"/>
          <c:y val="0.0558979925143202"/>
          <c:w val="0.865676932837765"/>
          <c:h val="0.86500204666393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营业收入</c:v>
                </c:pt>
              </c:strCache>
            </c:strRef>
          </c:tx>
          <c:spPr>
            <a:solidFill>
              <a:schemeClr val="accent6">
                <a:lumMod val="50000"/>
                <a:alpha val="74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Sheet1!$A$2:$A$4</c:f>
              <c:numCache>
                <c:formatCode>General</c:formatCode>
                <c:ptCount val="3"/>
                <c:pt idx="0">
                  <c:v>2021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2378.92</c:v>
                </c:pt>
                <c:pt idx="1">
                  <c:v>2942</c:v>
                </c:pt>
                <c:pt idx="2">
                  <c:v>3506.2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净利润</c:v>
                </c:pt>
              </c:strCache>
            </c:strRef>
          </c:tx>
          <c:spPr>
            <a:solidFill>
              <a:schemeClr val="accent3">
                <a:lumMod val="75000"/>
                <a:alpha val="82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2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Sheet1!$A$2:$A$4</c:f>
              <c:numCache>
                <c:formatCode>General</c:formatCode>
                <c:ptCount val="3"/>
                <c:pt idx="0">
                  <c:v>2021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208.48</c:v>
                </c:pt>
                <c:pt idx="1">
                  <c:v>456.09</c:v>
                </c:pt>
                <c:pt idx="2">
                  <c:v>547.91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14261872"/>
        <c:axId val="855613582"/>
      </c:barChart>
      <c:catAx>
        <c:axId val="81426187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55613582"/>
        <c:crosses val="autoZero"/>
        <c:auto val="1"/>
        <c:lblAlgn val="ctr"/>
        <c:lblOffset val="100"/>
        <c:noMultiLvlLbl val="0"/>
      </c:catAx>
      <c:valAx>
        <c:axId val="85561358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142618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b6670aa0-0f33-4f53-be31-59980cf02946}"/>
      </c:ext>
    </c:extLst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zh-CN" sz="213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zh-CN" dirty="0">
                <a:solidFill>
                  <a:schemeClr val="tx1"/>
                </a:solidFill>
              </a:rPr>
              <a:t>利润表</a:t>
            </a:r>
            <a:endParaRPr lang="zh-CN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394474966531425"/>
          <c:y val="0.0168783836804597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[工作簿1]Sheet1!$E$36</c:f>
              <c:strCache>
                <c:ptCount val="1"/>
                <c:pt idx="0">
                  <c:v>营业收入</c:v>
                </c:pt>
              </c:strCache>
            </c:strRef>
          </c:tx>
          <c:spPr>
            <a:ln w="31750" cap="rnd">
              <a:solidFill>
                <a:schemeClr val="accent1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none"/>
          </c:marker>
          <c:dLbls>
            <c:delete val="1"/>
          </c:dLbls>
          <c:cat>
            <c:strRef>
              <c:f>[工作簿1]Sheet1!$F$35:$J$35</c:f>
              <c:strCache>
                <c:ptCount val="5"/>
                <c:pt idx="0">
                  <c:v>第一年</c:v>
                </c:pt>
                <c:pt idx="1">
                  <c:v>第二年</c:v>
                </c:pt>
                <c:pt idx="2">
                  <c:v>第三年</c:v>
                </c:pt>
                <c:pt idx="3">
                  <c:v>第四年</c:v>
                </c:pt>
                <c:pt idx="4">
                  <c:v>第五年</c:v>
                </c:pt>
              </c:strCache>
            </c:strRef>
          </c:cat>
          <c:val>
            <c:numRef>
              <c:f>[工作簿1]Sheet1!$F$36:$J$36</c:f>
              <c:numCache>
                <c:formatCode>General</c:formatCode>
                <c:ptCount val="5"/>
                <c:pt idx="0">
                  <c:v>293170</c:v>
                </c:pt>
                <c:pt idx="1">
                  <c:v>690286</c:v>
                </c:pt>
                <c:pt idx="2">
                  <c:v>1000246</c:v>
                </c:pt>
                <c:pt idx="3">
                  <c:v>1240708</c:v>
                </c:pt>
                <c:pt idx="4">
                  <c:v>1632317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[工作簿1]Sheet1!$E$37</c:f>
              <c:strCache>
                <c:ptCount val="1"/>
                <c:pt idx="0">
                  <c:v>成本费用</c:v>
                </c:pt>
              </c:strCache>
            </c:strRef>
          </c:tx>
          <c:spPr>
            <a:ln w="31750" cap="rnd">
              <a:solidFill>
                <a:schemeClr val="accent2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none"/>
          </c:marker>
          <c:dLbls>
            <c:delete val="1"/>
          </c:dLbls>
          <c:cat>
            <c:strRef>
              <c:f>[工作簿1]Sheet1!$F$35:$J$35</c:f>
              <c:strCache>
                <c:ptCount val="5"/>
                <c:pt idx="0">
                  <c:v>第一年</c:v>
                </c:pt>
                <c:pt idx="1">
                  <c:v>第二年</c:v>
                </c:pt>
                <c:pt idx="2">
                  <c:v>第三年</c:v>
                </c:pt>
                <c:pt idx="3">
                  <c:v>第四年</c:v>
                </c:pt>
                <c:pt idx="4">
                  <c:v>第五年</c:v>
                </c:pt>
              </c:strCache>
            </c:strRef>
          </c:cat>
          <c:val>
            <c:numRef>
              <c:f>[工作簿1]Sheet1!$F$37:$J$37</c:f>
              <c:numCache>
                <c:formatCode>General</c:formatCode>
                <c:ptCount val="5"/>
                <c:pt idx="0">
                  <c:v>217676</c:v>
                </c:pt>
                <c:pt idx="1">
                  <c:v>517714</c:v>
                </c:pt>
                <c:pt idx="2">
                  <c:v>750587</c:v>
                </c:pt>
                <c:pt idx="3">
                  <c:v>847979</c:v>
                </c:pt>
                <c:pt idx="4">
                  <c:v>1107966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[工作簿1]Sheet1!$E$38</c:f>
              <c:strCache>
                <c:ptCount val="1"/>
                <c:pt idx="0">
                  <c:v>营业利润</c:v>
                </c:pt>
              </c:strCache>
            </c:strRef>
          </c:tx>
          <c:spPr>
            <a:ln w="31750" cap="rnd">
              <a:solidFill>
                <a:schemeClr val="accent3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none"/>
          </c:marker>
          <c:dLbls>
            <c:delete val="1"/>
          </c:dLbls>
          <c:cat>
            <c:strRef>
              <c:f>[工作簿1]Sheet1!$F$35:$J$35</c:f>
              <c:strCache>
                <c:ptCount val="5"/>
                <c:pt idx="0">
                  <c:v>第一年</c:v>
                </c:pt>
                <c:pt idx="1">
                  <c:v>第二年</c:v>
                </c:pt>
                <c:pt idx="2">
                  <c:v>第三年</c:v>
                </c:pt>
                <c:pt idx="3">
                  <c:v>第四年</c:v>
                </c:pt>
                <c:pt idx="4">
                  <c:v>第五年</c:v>
                </c:pt>
              </c:strCache>
            </c:strRef>
          </c:cat>
          <c:val>
            <c:numRef>
              <c:f>[工作簿1]Sheet1!$F$38:$J$38</c:f>
              <c:numCache>
                <c:formatCode>General</c:formatCode>
                <c:ptCount val="5"/>
                <c:pt idx="0">
                  <c:v>75495</c:v>
                </c:pt>
                <c:pt idx="1">
                  <c:v>172573</c:v>
                </c:pt>
                <c:pt idx="2">
                  <c:v>249660</c:v>
                </c:pt>
                <c:pt idx="3">
                  <c:v>392730</c:v>
                </c:pt>
                <c:pt idx="4">
                  <c:v>524352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[工作簿1]Sheet1!$E$39</c:f>
              <c:strCache>
                <c:ptCount val="1"/>
                <c:pt idx="0">
                  <c:v>净利润</c:v>
                </c:pt>
              </c:strCache>
            </c:strRef>
          </c:tx>
          <c:spPr>
            <a:ln w="31750" cap="rnd">
              <a:solidFill>
                <a:schemeClr val="accent4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none"/>
          </c:marker>
          <c:dLbls>
            <c:delete val="1"/>
          </c:dLbls>
          <c:cat>
            <c:strRef>
              <c:f>[工作簿1]Sheet1!$F$35:$J$35</c:f>
              <c:strCache>
                <c:ptCount val="5"/>
                <c:pt idx="0">
                  <c:v>第一年</c:v>
                </c:pt>
                <c:pt idx="1">
                  <c:v>第二年</c:v>
                </c:pt>
                <c:pt idx="2">
                  <c:v>第三年</c:v>
                </c:pt>
                <c:pt idx="3">
                  <c:v>第四年</c:v>
                </c:pt>
                <c:pt idx="4">
                  <c:v>第五年</c:v>
                </c:pt>
              </c:strCache>
            </c:strRef>
          </c:cat>
          <c:val>
            <c:numRef>
              <c:f>[工作簿1]Sheet1!$F$39:$J$39</c:f>
              <c:numCache>
                <c:formatCode>General</c:formatCode>
                <c:ptCount val="5"/>
                <c:pt idx="0">
                  <c:v>75495</c:v>
                </c:pt>
                <c:pt idx="1">
                  <c:v>172573</c:v>
                </c:pt>
                <c:pt idx="2">
                  <c:v>187246</c:v>
                </c:pt>
                <c:pt idx="3">
                  <c:v>294548</c:v>
                </c:pt>
                <c:pt idx="4">
                  <c:v>393265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0"/>
        <c:smooth val="0"/>
        <c:axId val="540945327"/>
        <c:axId val="372719701"/>
      </c:lineChart>
      <c:catAx>
        <c:axId val="540945327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</a:p>
        </c:txPr>
        <c:crossAx val="372719701"/>
        <c:crosses val="autoZero"/>
        <c:auto val="1"/>
        <c:lblAlgn val="ctr"/>
        <c:lblOffset val="100"/>
        <c:noMultiLvlLbl val="0"/>
      </c:catAx>
      <c:valAx>
        <c:axId val="37271970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</a:p>
        </c:txPr>
        <c:crossAx val="5409453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195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4a3bd790-26a7-447d-9c1a-61351e84c8ad}"/>
      </c:ext>
    </c:extLst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zh-CN" sz="213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zh-CN" dirty="0">
                <a:solidFill>
                  <a:schemeClr val="tx1"/>
                </a:solidFill>
              </a:rPr>
              <a:t>现金流量表</a:t>
            </a:r>
            <a:endParaRPr lang="zh-CN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358662519391451"/>
          <c:y val="0.0172665102160868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[工作簿1]Sheet1!$E$62</c:f>
              <c:strCache>
                <c:ptCount val="1"/>
                <c:pt idx="0">
                  <c:v>现金及现金等物价净增加额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hade val="51000"/>
                    <a:satMod val="130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delete val="1"/>
          </c:dLbls>
          <c:cat>
            <c:strRef>
              <c:f>[工作簿1]Sheet1!$F$61:$J$61</c:f>
              <c:strCache>
                <c:ptCount val="5"/>
                <c:pt idx="0">
                  <c:v>第一年</c:v>
                </c:pt>
                <c:pt idx="1">
                  <c:v>第二年</c:v>
                </c:pt>
                <c:pt idx="2">
                  <c:v>第三年</c:v>
                </c:pt>
                <c:pt idx="3">
                  <c:v>第四年</c:v>
                </c:pt>
                <c:pt idx="4">
                  <c:v>第五年</c:v>
                </c:pt>
              </c:strCache>
            </c:strRef>
          </c:cat>
          <c:val>
            <c:numRef>
              <c:f>[工作簿1]Sheet1!$F$62:$J$62</c:f>
              <c:numCache>
                <c:formatCode>General</c:formatCode>
                <c:ptCount val="5"/>
                <c:pt idx="0">
                  <c:v>75495</c:v>
                </c:pt>
                <c:pt idx="1">
                  <c:v>172573</c:v>
                </c:pt>
                <c:pt idx="2">
                  <c:v>187246</c:v>
                </c:pt>
                <c:pt idx="3">
                  <c:v>294548</c:v>
                </c:pt>
                <c:pt idx="4">
                  <c:v>393265</c:v>
                </c:pt>
              </c:numCache>
            </c:numRef>
          </c:val>
        </c:ser>
        <c:ser>
          <c:idx val="1"/>
          <c:order val="1"/>
          <c:tx>
            <c:strRef>
              <c:f>[工作簿1]Sheet1!$E$63</c:f>
              <c:strCache>
                <c:ptCount val="1"/>
                <c:pt idx="0">
                  <c:v>加：期初现金及现金等物价余额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delete val="1"/>
          </c:dLbls>
          <c:cat>
            <c:strRef>
              <c:f>[工作簿1]Sheet1!$F$61:$J$61</c:f>
              <c:strCache>
                <c:ptCount val="5"/>
                <c:pt idx="0">
                  <c:v>第一年</c:v>
                </c:pt>
                <c:pt idx="1">
                  <c:v>第二年</c:v>
                </c:pt>
                <c:pt idx="2">
                  <c:v>第三年</c:v>
                </c:pt>
                <c:pt idx="3">
                  <c:v>第四年</c:v>
                </c:pt>
                <c:pt idx="4">
                  <c:v>第五年</c:v>
                </c:pt>
              </c:strCache>
            </c:strRef>
          </c:cat>
          <c:val>
            <c:numRef>
              <c:f>[工作簿1]Sheet1!$F$63:$J$63</c:f>
              <c:numCache>
                <c:formatCode>General</c:formatCode>
                <c:ptCount val="5"/>
                <c:pt idx="0">
                  <c:v>150000</c:v>
                </c:pt>
                <c:pt idx="1">
                  <c:v>225495</c:v>
                </c:pt>
                <c:pt idx="2">
                  <c:v>285547</c:v>
                </c:pt>
                <c:pt idx="3">
                  <c:v>585314</c:v>
                </c:pt>
                <c:pt idx="4">
                  <c:v>879862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571295"/>
        <c:axId val="381322339"/>
      </c:barChart>
      <c:lineChart>
        <c:grouping val="standard"/>
        <c:varyColors val="0"/>
        <c:ser>
          <c:idx val="2"/>
          <c:order val="2"/>
          <c:tx>
            <c:strRef>
              <c:f>[工作簿1]Sheet1!$E$64</c:f>
              <c:strCache>
                <c:ptCount val="1"/>
                <c:pt idx="0">
                  <c:v>期末现金及现金等物价余额</c:v>
                </c:pt>
              </c:strCache>
            </c:strRef>
          </c:tx>
          <c:spPr>
            <a:ln w="31750" cap="rnd">
              <a:solidFill>
                <a:schemeClr val="accent4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none"/>
          </c:marker>
          <c:dLbls>
            <c:delete val="1"/>
          </c:dLbls>
          <c:cat>
            <c:strRef>
              <c:f>[工作簿1]Sheet1!$F$61:$J$61</c:f>
              <c:strCache>
                <c:ptCount val="5"/>
                <c:pt idx="0">
                  <c:v>第一年</c:v>
                </c:pt>
                <c:pt idx="1">
                  <c:v>第二年</c:v>
                </c:pt>
                <c:pt idx="2">
                  <c:v>第三年</c:v>
                </c:pt>
                <c:pt idx="3">
                  <c:v>第四年</c:v>
                </c:pt>
                <c:pt idx="4">
                  <c:v>第五年</c:v>
                </c:pt>
              </c:strCache>
            </c:strRef>
          </c:cat>
          <c:val>
            <c:numRef>
              <c:f>[工作簿1]Sheet1!$F$64:$J$64</c:f>
              <c:numCache>
                <c:formatCode>General</c:formatCode>
                <c:ptCount val="5"/>
                <c:pt idx="0">
                  <c:v>225495</c:v>
                </c:pt>
                <c:pt idx="1">
                  <c:v>285547</c:v>
                </c:pt>
                <c:pt idx="2">
                  <c:v>585314</c:v>
                </c:pt>
                <c:pt idx="3">
                  <c:v>879862</c:v>
                </c:pt>
                <c:pt idx="4">
                  <c:v>1273127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0"/>
        <c:smooth val="0"/>
        <c:axId val="44571295"/>
        <c:axId val="381322339"/>
      </c:lineChart>
      <c:catAx>
        <c:axId val="44571295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</a:p>
        </c:txPr>
        <c:crossAx val="381322339"/>
        <c:crosses val="autoZero"/>
        <c:auto val="1"/>
        <c:lblAlgn val="ctr"/>
        <c:lblOffset val="100"/>
        <c:noMultiLvlLbl val="0"/>
      </c:catAx>
      <c:valAx>
        <c:axId val="3813223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</a:p>
        </c:txPr>
        <c:crossAx val="445712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195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cb2f4db1-6294-4355-a2a5-48718db7cfe2}"/>
      </c:ext>
    </c:extLst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zh-CN" sz="3360" b="1" i="0" u="none" strike="noStrike" kern="1200" baseline="0">
                <a:solidFill>
                  <a:srgbClr val="3B3E4D"/>
                </a:solidFill>
                <a:latin typeface="Arial" panose="020B0604020202020204" pitchFamily="34" charset="0"/>
                <a:ea typeface="微软雅黑" panose="020B0503020204020204" charset="-122"/>
                <a:cs typeface="思源宋体 CN" panose="02010600030101010101" charset="-122"/>
                <a:sym typeface="思源宋体 CN" panose="02010600030101010101" charset="-122"/>
              </a:defRPr>
            </a:pPr>
            <a:r>
              <a:rPr lang="zh-CN" sz="3360"/>
              <a:t>出资情况</a:t>
            </a:r>
            <a:endParaRPr lang="zh-CN" sz="3360"/>
          </a:p>
        </c:rich>
      </c:tx>
      <c:layout>
        <c:manualLayout>
          <c:xMode val="edge"/>
          <c:yMode val="edge"/>
          <c:x val="0.356084662638879"/>
          <c:y val="0.0437673911392754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208707977317161"/>
          <c:y val="0.174340790182684"/>
          <c:w val="0.599432494279176"/>
          <c:h val="0.729535833642778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explosion val="8"/>
          <c:dPt>
            <c:idx val="0"/>
            <c:bubble3D val="0"/>
            <c:explosion val="5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bg2">
                      <a:lumMod val="60000"/>
                      <a:lumOff val="40000"/>
                    </a:schemeClr>
                  </a:gs>
                  <a:gs pos="50000">
                    <a:schemeClr val="accent3"/>
                  </a:gs>
                  <a:gs pos="100000">
                    <a:schemeClr val="bg2">
                      <a:lumMod val="75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p3d/>
            </c:spPr>
          </c:dPt>
          <c:dLbls>
            <c:dLbl>
              <c:idx val="0"/>
              <c:layout/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fld id="{1511a870-b12a-498e-8dd6-eb9ca5b5ba8c}" type="VALUE">
                      <a:t>[VALUE]</a:t>
                    </a:fld>
                    <a:endParaRPr b="0" i="0" u="none" strike="noStrike" baseline="0">
                      <a:latin typeface="Arial" panose="020B0604020202020204" pitchFamily="34" charset="0"/>
                      <a:ea typeface="Arial" panose="020B0604020202020204" pitchFamily="34" charset="0"/>
                      <a:cs typeface="+mn-ea"/>
                    </a:endParaRPr>
                  </a:p>
                </c:rich>
              </c:tx>
              <c:dLblPos val="ctr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257639815462313"/>
                  <c:y val="-0.106109784489405"/>
                </c:manualLayout>
              </c:layout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6837833163483"/>
                      <c:h val="0.107686594875603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28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思源宋体 CN" panose="02010600030101010101" charset="-122"/>
                    <a:sym typeface="思源宋体 CN" panose="02010600030101010101" charset="-122"/>
                  </a:defRPr>
                </a:pPr>
              </a:p>
            </c:txPr>
            <c:dLblPos val="ctr"/>
            <c:showLegendKey val="1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风险投资</c:v>
                </c:pt>
                <c:pt idx="1">
                  <c:v>团队入股</c:v>
                </c:pt>
              </c:strCache>
            </c:strRef>
          </c:cat>
          <c:val>
            <c:numRef>
              <c:f>Sheet1!$B$2:$B$3</c:f>
              <c:numCache>
                <c:formatCode>0.0%</c:formatCode>
                <c:ptCount val="2"/>
                <c:pt idx="0">
                  <c:v>0.333</c:v>
                </c:pt>
                <c:pt idx="1">
                  <c:v>0.667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zh-CN" sz="2800" b="1" i="0" u="none" strike="noStrike" kern="1200" baseline="0">
                <a:solidFill>
                  <a:srgbClr val="3B3E4D"/>
                </a:solidFill>
                <a:latin typeface="Arial" panose="020B0604020202020204" pitchFamily="34" charset="0"/>
                <a:ea typeface="微软雅黑" panose="020B0503020204020204" charset="-122"/>
                <a:cs typeface="思源宋体 CN" panose="02010600030101010101" charset="-122"/>
                <a:sym typeface="思源宋体 CN" panose="02010600030101010101" charset="-122"/>
              </a:defRPr>
            </a:pPr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zh-CN" sz="2800" b="1" i="0" u="none" strike="noStrike" kern="1200" baseline="0">
                <a:solidFill>
                  <a:srgbClr val="3B3E4D"/>
                </a:solidFill>
                <a:latin typeface="Arial" panose="020B0604020202020204" pitchFamily="34" charset="0"/>
                <a:ea typeface="微软雅黑" panose="020B0503020204020204" charset="-122"/>
                <a:cs typeface="思源宋体 CN" panose="02010600030101010101" charset="-122"/>
                <a:sym typeface="思源宋体 CN" panose="02010600030101010101" charset="-122"/>
              </a:defRPr>
            </a:pPr>
          </a:p>
        </c:txPr>
      </c:legendEntry>
      <c:layout>
        <c:manualLayout>
          <c:xMode val="edge"/>
          <c:yMode val="edge"/>
          <c:x val="0.0191914569031274"/>
          <c:y val="0.845228369847753"/>
          <c:w val="0.25769641495042"/>
          <c:h val="0.15477163015224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2800" b="1" i="0" u="none" strike="noStrike" kern="1200" baseline="0">
              <a:solidFill>
                <a:srgbClr val="3B3E4D"/>
              </a:solidFill>
              <a:latin typeface="Arial" panose="020B0604020202020204" pitchFamily="34" charset="0"/>
              <a:ea typeface="微软雅黑" panose="020B0503020204020204" charset="-122"/>
              <a:cs typeface="思源宋体 CN" panose="02010600030101010101" charset="-122"/>
              <a:sym typeface="思源宋体 CN" panose="02010600030101010101" charset="-122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0a306e3f-99d8-4efd-b42d-a0f89f9568b7}"/>
      </c:ext>
    </c:extLst>
  </c:chart>
  <c:spPr>
    <a:noFill/>
    <a:ln>
      <a:noFill/>
    </a:ln>
    <a:effectLst/>
  </c:spPr>
  <c:txPr>
    <a:bodyPr/>
    <a:lstStyle/>
    <a:p>
      <a:pPr>
        <a:defRPr lang="zh-CN" sz="2800" b="1">
          <a:solidFill>
            <a:srgbClr val="3B3E4D"/>
          </a:solidFill>
          <a:latin typeface="Arial" panose="020B0604020202020204" pitchFamily="34" charset="0"/>
          <a:ea typeface="微软雅黑" panose="020B0503020204020204" charset="-122"/>
          <a:cs typeface="思源宋体 CN" panose="02010600030101010101" charset="-122"/>
          <a:sym typeface="思源宋体 CN" panose="02010600030101010101" charset="-122"/>
        </a:defRPr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>
              <a:defRPr lang="zh-CN" sz="2880" b="1" i="0" u="none" strike="noStrike" kern="1200" baseline="0">
                <a:solidFill>
                  <a:srgbClr val="3B3E4D"/>
                </a:solidFill>
                <a:latin typeface="Arial" panose="020B0604020202020204" pitchFamily="34" charset="0"/>
                <a:ea typeface="微软雅黑" panose="020B0503020204020204" charset="-122"/>
                <a:cs typeface="思源宋体 CN" panose="02010600030101010101" charset="-122"/>
                <a:sym typeface="思源宋体 CN" panose="02010600030101010101" charset="-122"/>
              </a:defRPr>
            </a:pPr>
            <a:r>
              <a:rPr lang="zh-CN" sz="2880"/>
              <a:t>资金使用计划占比</a:t>
            </a:r>
            <a:endParaRPr lang="zh-CN" sz="2880"/>
          </a:p>
        </c:rich>
      </c:tx>
      <c:layout>
        <c:manualLayout>
          <c:xMode val="edge"/>
          <c:yMode val="edge"/>
          <c:x val="0.210666778023737"/>
          <c:y val="0.159076937942349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68018306636156"/>
          <c:y val="0.174340883772744"/>
          <c:w val="0.599432494279176"/>
          <c:h val="0.729535833642778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explosion val="8"/>
          <c:dPt>
            <c:idx val="0"/>
            <c:bubble3D val="0"/>
            <c:explosion val="5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bg2">
                      <a:lumMod val="60000"/>
                      <a:lumOff val="40000"/>
                    </a:schemeClr>
                  </a:gs>
                  <a:gs pos="50000">
                    <a:schemeClr val="accent3"/>
                  </a:gs>
                  <a:gs pos="100000">
                    <a:schemeClr val="bg2">
                      <a:lumMod val="75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p3d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6">
                      <a:lumMod val="20000"/>
                      <a:lumOff val="80000"/>
                    </a:schemeClr>
                  </a:gs>
                  <a:gs pos="50000">
                    <a:schemeClr val="accent4">
                      <a:lumMod val="40000"/>
                      <a:lumOff val="60000"/>
                    </a:schemeClr>
                  </a:gs>
                  <a:gs pos="100000">
                    <a:schemeClr val="accent2">
                      <a:lumMod val="60000"/>
                      <a:lumOff val="4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p3d/>
            </c:spPr>
          </c:dPt>
          <c:dPt>
            <c:idx val="3"/>
            <c:bubble3D val="0"/>
            <c:explosion val="20"/>
            <c:spPr>
              <a:gradFill rotWithShape="1">
                <a:gsLst>
                  <a:gs pos="0">
                    <a:schemeClr val="bg1">
                      <a:lumMod val="85000"/>
                    </a:schemeClr>
                  </a:gs>
                  <a:gs pos="50000">
                    <a:schemeClr val="bg1">
                      <a:lumMod val="7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p3d/>
            </c:spPr>
          </c:dPt>
          <c:dLbls>
            <c:dLbl>
              <c:idx val="0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fld id="{12da417f-b7bf-45a2-94f9-36de20c46bb2}" type="VALUE">
                      <a:t>[VALUE]</a:t>
                    </a:fld>
                    <a:endParaRPr b="0" i="0" u="none" strike="noStrike" baseline="0">
                      <a:latin typeface="Arial" panose="020B0604020202020204" pitchFamily="34" charset="0"/>
                      <a:ea typeface="Arial" panose="020B0604020202020204" pitchFamily="34" charset="0"/>
                      <a:cs typeface="+mn-ea"/>
                    </a:endParaRPr>
                  </a:p>
                </c:rich>
              </c:tx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2400" b="1" i="0" u="none" strike="noStrike" kern="1200" baseline="0">
                      <a:solidFill>
                        <a:srgbClr val="3B3E4D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思源宋体 CN" panose="02010600030101010101" charset="-122"/>
                      <a:sym typeface="思源宋体 CN" panose="02010600030101010101" charset="-122"/>
                    </a:defRPr>
                  </a:pPr>
                </a:p>
              </c:txPr>
              <c:dLblPos val="outEnd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0.0204444444444444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fld id="{7c5f371b-55ee-4ffa-b04f-ff449e8a7e23}" type="VALUE">
                      <a:t>[VALUE]</a:t>
                    </a:fld>
                    <a:endParaRPr b="0" i="0" u="none" strike="noStrike" baseline="0">
                      <a:latin typeface="Arial" panose="020B0604020202020204" pitchFamily="34" charset="0"/>
                      <a:ea typeface="Arial" panose="020B0604020202020204" pitchFamily="34" charset="0"/>
                      <a:cs typeface="+mn-ea"/>
                    </a:endParaRPr>
                  </a:p>
                </c:rich>
              </c:tx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2400" b="1" i="0" u="none" strike="noStrike" kern="1200" baseline="0">
                      <a:solidFill>
                        <a:srgbClr val="3B3E4D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思源宋体 CN" panose="02010600030101010101" charset="-122"/>
                      <a:sym typeface="思源宋体 CN" panose="02010600030101010101" charset="-122"/>
                    </a:defRPr>
                  </a:pPr>
                </a:p>
              </c:txPr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2631467941507"/>
                      <c:h val="0.118131024382821"/>
                    </c:manualLayout>
                  </c15:layout>
                </c:ext>
              </c:extLst>
            </c:dLbl>
            <c:dLbl>
              <c:idx val="2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fld id="{faee9a44-00b3-4936-b378-c841f8100cee}" type="VALUE">
                      <a:t>[VALUE]</a:t>
                    </a:fld>
                    <a:endParaRPr b="0" i="0" u="none" strike="noStrike" baseline="0">
                      <a:latin typeface="Arial" panose="020B0604020202020204" pitchFamily="34" charset="0"/>
                      <a:ea typeface="Arial" panose="020B0604020202020204" pitchFamily="34" charset="0"/>
                      <a:cs typeface="+mn-ea"/>
                    </a:endParaRPr>
                  </a:p>
                </c:rich>
              </c:tx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2400" b="1" i="0" u="none" strike="noStrike" kern="1200" baseline="0">
                      <a:solidFill>
                        <a:srgbClr val="3B3E4D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思源宋体 CN" panose="02010600030101010101" charset="-122"/>
                      <a:sym typeface="思源宋体 CN" panose="02010600030101010101" charset="-122"/>
                    </a:defRPr>
                  </a:pPr>
                </a:p>
              </c:txPr>
              <c:dLblPos val="outEnd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fld id="{d04d6975-fc3c-41c8-bf93-b109a87a78e5}" type="VALUE">
                      <a:t>[VALUE]</a:t>
                    </a:fld>
                    <a:endParaRPr b="0" i="0" u="none" strike="noStrike" baseline="0">
                      <a:latin typeface="Arial" panose="020B0604020202020204" pitchFamily="34" charset="0"/>
                      <a:ea typeface="Arial" panose="020B0604020202020204" pitchFamily="34" charset="0"/>
                      <a:cs typeface="+mn-ea"/>
                    </a:endParaRPr>
                  </a:p>
                </c:rich>
              </c:tx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2400" b="1" i="0" u="none" strike="noStrike" kern="1200" baseline="0">
                      <a:solidFill>
                        <a:srgbClr val="3B3E4D"/>
                      </a:solidFill>
                      <a:latin typeface="Arial" panose="020B0604020202020204" pitchFamily="34" charset="0"/>
                      <a:ea typeface="微软雅黑" panose="020B0503020204020204" charset="-122"/>
                      <a:cs typeface="思源宋体 CN" panose="02010600030101010101" charset="-122"/>
                      <a:sym typeface="思源宋体 CN" panose="02010600030101010101" charset="-122"/>
                    </a:defRPr>
                  </a:pPr>
                </a:p>
              </c:txPr>
              <c:dLblPos val="outEnd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2400" b="1" i="0" u="none" strike="noStrike" kern="1200" baseline="0">
                    <a:solidFill>
                      <a:srgbClr val="3B3E4D"/>
                    </a:solidFill>
                    <a:latin typeface="Aptos" panose="020B0004020202020204" pitchFamily="34" charset="0"/>
                    <a:ea typeface="微软雅黑" panose="020B0503020204020204" charset="-122"/>
                    <a:cs typeface="思源宋体 CN" panose="02010600030101010101" charset="-122"/>
                    <a:sym typeface="思源宋体 CN" panose="02010600030101010101" charset="-122"/>
                  </a:defRPr>
                </a:pPr>
              </a:p>
            </c:txPr>
            <c:dLblPos val="outEnd"/>
            <c:showLegendKey val="1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人力成本</c:v>
                </c:pt>
                <c:pt idx="1">
                  <c:v>材料购买与加工</c:v>
                </c:pt>
                <c:pt idx="2">
                  <c:v>推广宣传</c:v>
                </c:pt>
                <c:pt idx="3">
                  <c:v>产品研发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0.15</c:v>
                </c:pt>
                <c:pt idx="1">
                  <c:v>0.28</c:v>
                </c:pt>
                <c:pt idx="2">
                  <c:v>0.32</c:v>
                </c:pt>
                <c:pt idx="3">
                  <c:v>0.25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2400" b="1" i="0" u="none" strike="noStrike" kern="1200" baseline="0">
                <a:solidFill>
                  <a:srgbClr val="3B3E4D"/>
                </a:solidFill>
                <a:latin typeface="Arial" panose="020B0604020202020204" pitchFamily="34" charset="0"/>
                <a:ea typeface="微软雅黑" panose="020B0503020204020204" charset="-122"/>
                <a:cs typeface="思源宋体 CN" panose="02010600030101010101" charset="-122"/>
                <a:sym typeface="思源宋体 CN" panose="02010600030101010101" charset="-122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2400" b="1" i="0" u="none" strike="noStrike" kern="1200" baseline="0">
                <a:solidFill>
                  <a:srgbClr val="3B3E4D"/>
                </a:solidFill>
                <a:latin typeface="Arial" panose="020B0604020202020204" pitchFamily="34" charset="0"/>
                <a:ea typeface="微软雅黑" panose="020B0503020204020204" charset="-122"/>
                <a:cs typeface="思源宋体 CN" panose="02010600030101010101" charset="-122"/>
                <a:sym typeface="思源宋体 CN" panose="02010600030101010101" charset="-122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2400" b="1" i="0" u="none" strike="noStrike" kern="1200" baseline="0">
                <a:solidFill>
                  <a:srgbClr val="3B3E4D"/>
                </a:solidFill>
                <a:latin typeface="Arial" panose="020B0604020202020204" pitchFamily="34" charset="0"/>
                <a:ea typeface="微软雅黑" panose="020B0503020204020204" charset="-122"/>
                <a:cs typeface="思源宋体 CN" panose="02010600030101010101" charset="-122"/>
                <a:sym typeface="思源宋体 CN" panose="02010600030101010101" charset="-122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2400" b="1" i="0" u="none" strike="noStrike" kern="1200" baseline="0">
                <a:solidFill>
                  <a:srgbClr val="3B3E4D"/>
                </a:solidFill>
                <a:latin typeface="Arial" panose="020B0604020202020204" pitchFamily="34" charset="0"/>
                <a:ea typeface="微软雅黑" panose="020B0503020204020204" charset="-122"/>
                <a:cs typeface="思源宋体 CN" panose="02010600030101010101" charset="-122"/>
                <a:sym typeface="思源宋体 CN" panose="02010600030101010101" charset="-122"/>
              </a:defRPr>
            </a:pPr>
          </a:p>
        </c:txPr>
      </c:legendEntry>
      <c:layout>
        <c:manualLayout>
          <c:xMode val="edge"/>
          <c:yMode val="edge"/>
          <c:x val="0.387857142857143"/>
          <c:y val="0.798137293678245"/>
          <c:w val="0.594285714285714"/>
          <c:h val="0.199025021872266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2400" b="1" i="0" u="none" strike="noStrike" kern="1200" baseline="0">
              <a:solidFill>
                <a:srgbClr val="3B3E4D"/>
              </a:solidFill>
              <a:latin typeface="Arial" panose="020B0604020202020204" pitchFamily="34" charset="0"/>
              <a:ea typeface="微软雅黑" panose="020B0503020204020204" charset="-122"/>
              <a:cs typeface="思源宋体 CN" panose="02010600030101010101" charset="-122"/>
              <a:sym typeface="思源宋体 CN" panose="02010600030101010101" charset="-122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bdc9a43b-2a5f-4c8a-a8c5-a46103dc9545}"/>
      </c:ext>
    </c:extLst>
  </c:chart>
  <c:spPr>
    <a:noFill/>
    <a:ln>
      <a:noFill/>
    </a:ln>
    <a:effectLst/>
  </c:spPr>
  <c:txPr>
    <a:bodyPr/>
    <a:lstStyle/>
    <a:p>
      <a:pPr>
        <a:defRPr lang="zh-CN" sz="2400" b="1">
          <a:solidFill>
            <a:srgbClr val="3B3E4D"/>
          </a:solidFill>
          <a:latin typeface="Arial" panose="020B0604020202020204" pitchFamily="34" charset="0"/>
          <a:ea typeface="微软雅黑" panose="020B0503020204020204" charset="-122"/>
          <a:cs typeface="思源宋体 CN" panose="02010600030101010101" charset="-122"/>
          <a:sym typeface="思源宋体 CN" panose="02010600030101010101" charset="-122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31">
  <cs:axisTitle>
    <cs:lnRef idx="0"/>
    <cs:fillRef idx="0"/>
    <cs:effectRef idx="0"/>
    <cs:fontRef idx="minor">
      <a:schemeClr val="tx2"/>
    </cs:fontRef>
    <cs:defRPr sz="1195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2"/>
    </cs:fontRef>
    <cs:defRPr sz="1195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5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3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5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5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26">
  <cs:axisTitle>
    <cs:lnRef idx="0"/>
    <cs:fillRef idx="0"/>
    <cs:effectRef idx="0"/>
    <cs:fontRef idx="minor">
      <a:schemeClr val="tx2"/>
    </cs:fontRef>
    <cs:defRPr sz="1195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2"/>
    </cs:fontRef>
    <cs:defRPr sz="1195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dk1">
            <a:lumMod val="75000"/>
            <a:lumOff val="2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dk1">
            <a:lumMod val="75000"/>
            <a:lumOff val="25000"/>
          </a:schemeClr>
        </a:solidFill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5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3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5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5" kern="1200"/>
  </cs:valueAxis>
  <cs:wall>
    <cs:lnRef idx="0"/>
    <cs:fillRef idx="0"/>
    <cs:effectRef idx="0"/>
    <cs:fontRef idx="minor">
      <a:schemeClr val="tx2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5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2"/>
    </cs:fontRef>
    <cs:defRPr sz="1195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5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3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5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5" kern="1200"/>
  </cs:valueAxis>
  <cs:wall>
    <cs:lnRef idx="0"/>
    <cs:fillRef idx="0"/>
    <cs:effectRef idx="0"/>
    <cs:fontRef idx="minor">
      <a:schemeClr val="tx2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.xml"/><Relationship Id="rId8" Type="http://schemas.microsoft.com/office/2007/relationships/hdphoto" Target="../media/image12.wdp"/><Relationship Id="rId7" Type="http://schemas.openxmlformats.org/officeDocument/2006/relationships/image" Target="../media/image11.png"/><Relationship Id="rId6" Type="http://schemas.openxmlformats.org/officeDocument/2006/relationships/tags" Target="../tags/tag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7.xml"/><Relationship Id="rId13" Type="http://schemas.openxmlformats.org/officeDocument/2006/relationships/image" Target="../media/image16.png"/><Relationship Id="rId12" Type="http://schemas.openxmlformats.org/officeDocument/2006/relationships/image" Target="../media/image15.png"/><Relationship Id="rId11" Type="http://schemas.openxmlformats.org/officeDocument/2006/relationships/image" Target="../media/image14.png"/><Relationship Id="rId10" Type="http://schemas.openxmlformats.org/officeDocument/2006/relationships/image" Target="../media/image13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tags" Target="../tags/tag3.xml"/><Relationship Id="rId2" Type="http://schemas.openxmlformats.org/officeDocument/2006/relationships/image" Target="../media/image3.png"/><Relationship Id="rId1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.jpeg"/><Relationship Id="rId8" Type="http://schemas.openxmlformats.org/officeDocument/2006/relationships/tags" Target="../tags/tag5.xml"/><Relationship Id="rId7" Type="http://schemas.openxmlformats.org/officeDocument/2006/relationships/image" Target="../media/image18.jpeg"/><Relationship Id="rId6" Type="http://schemas.openxmlformats.org/officeDocument/2006/relationships/tags" Target="../tags/tag4.xml"/><Relationship Id="rId5" Type="http://schemas.openxmlformats.org/officeDocument/2006/relationships/image" Target="../media/image7.png"/><Relationship Id="rId4" Type="http://schemas.openxmlformats.org/officeDocument/2006/relationships/image" Target="../media/image9.jpeg"/><Relationship Id="rId3" Type="http://schemas.openxmlformats.org/officeDocument/2006/relationships/image" Target="../media/image8.png"/><Relationship Id="rId2" Type="http://schemas.openxmlformats.org/officeDocument/2006/relationships/image" Target="../media/image17.jpeg"/><Relationship Id="rId16" Type="http://schemas.openxmlformats.org/officeDocument/2006/relationships/notesSlide" Target="../notesSlides/notesSlide4.xml"/><Relationship Id="rId15" Type="http://schemas.openxmlformats.org/officeDocument/2006/relationships/slideLayout" Target="../slideLayouts/slideLayout7.xml"/><Relationship Id="rId14" Type="http://schemas.openxmlformats.org/officeDocument/2006/relationships/image" Target="../media/image22.svg"/><Relationship Id="rId13" Type="http://schemas.openxmlformats.org/officeDocument/2006/relationships/image" Target="../media/image21.png"/><Relationship Id="rId12" Type="http://schemas.openxmlformats.org/officeDocument/2006/relationships/tags" Target="../tags/tag7.xml"/><Relationship Id="rId11" Type="http://schemas.openxmlformats.org/officeDocument/2006/relationships/image" Target="../media/image20.jpeg"/><Relationship Id="rId10" Type="http://schemas.openxmlformats.org/officeDocument/2006/relationships/tags" Target="../tags/tag6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5.xml"/><Relationship Id="rId8" Type="http://schemas.openxmlformats.org/officeDocument/2006/relationships/tags" Target="../tags/tag14.xml"/><Relationship Id="rId7" Type="http://schemas.openxmlformats.org/officeDocument/2006/relationships/tags" Target="../tags/tag13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" Type="http://schemas.openxmlformats.org/officeDocument/2006/relationships/tags" Target="../tags/tag9.xml"/><Relationship Id="rId22" Type="http://schemas.openxmlformats.org/officeDocument/2006/relationships/slideLayout" Target="../slideLayouts/slideLayout7.xml"/><Relationship Id="rId21" Type="http://schemas.openxmlformats.org/officeDocument/2006/relationships/tags" Target="../tags/tag23.xml"/><Relationship Id="rId20" Type="http://schemas.openxmlformats.org/officeDocument/2006/relationships/tags" Target="../tags/tag22.xml"/><Relationship Id="rId2" Type="http://schemas.openxmlformats.org/officeDocument/2006/relationships/tags" Target="../tags/tag8.xml"/><Relationship Id="rId19" Type="http://schemas.openxmlformats.org/officeDocument/2006/relationships/tags" Target="../tags/tag21.xml"/><Relationship Id="rId18" Type="http://schemas.openxmlformats.org/officeDocument/2006/relationships/image" Target="../media/image23.png"/><Relationship Id="rId17" Type="http://schemas.openxmlformats.org/officeDocument/2006/relationships/tags" Target="../tags/tag20.xml"/><Relationship Id="rId16" Type="http://schemas.openxmlformats.org/officeDocument/2006/relationships/image" Target="../media/image8.png"/><Relationship Id="rId15" Type="http://schemas.openxmlformats.org/officeDocument/2006/relationships/image" Target="../media/image7.png"/><Relationship Id="rId14" Type="http://schemas.openxmlformats.org/officeDocument/2006/relationships/image" Target="../media/image9.jpeg"/><Relationship Id="rId13" Type="http://schemas.openxmlformats.org/officeDocument/2006/relationships/tags" Target="../tags/tag19.xml"/><Relationship Id="rId12" Type="http://schemas.openxmlformats.org/officeDocument/2006/relationships/tags" Target="../tags/tag18.xml"/><Relationship Id="rId11" Type="http://schemas.openxmlformats.org/officeDocument/2006/relationships/tags" Target="../tags/tag17.xml"/><Relationship Id="rId10" Type="http://schemas.openxmlformats.org/officeDocument/2006/relationships/tags" Target="../tags/tag16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6.jpeg"/><Relationship Id="rId8" Type="http://schemas.openxmlformats.org/officeDocument/2006/relationships/tags" Target="../tags/tag25.xml"/><Relationship Id="rId7" Type="http://schemas.openxmlformats.org/officeDocument/2006/relationships/image" Target="../media/image25.jpeg"/><Relationship Id="rId6" Type="http://schemas.openxmlformats.org/officeDocument/2006/relationships/image" Target="../media/image24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Relationship Id="rId30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29" Type="http://schemas.openxmlformats.org/officeDocument/2006/relationships/slideLayout" Target="../slideLayouts/slideLayout7.xml"/><Relationship Id="rId28" Type="http://schemas.openxmlformats.org/officeDocument/2006/relationships/image" Target="../media/image40.jpeg"/><Relationship Id="rId27" Type="http://schemas.openxmlformats.org/officeDocument/2006/relationships/tags" Target="../tags/tag30.xml"/><Relationship Id="rId26" Type="http://schemas.openxmlformats.org/officeDocument/2006/relationships/image" Target="../media/image39.jpeg"/><Relationship Id="rId25" Type="http://schemas.openxmlformats.org/officeDocument/2006/relationships/tags" Target="../tags/tag29.xml"/><Relationship Id="rId24" Type="http://schemas.openxmlformats.org/officeDocument/2006/relationships/image" Target="../media/image38.jpeg"/><Relationship Id="rId23" Type="http://schemas.openxmlformats.org/officeDocument/2006/relationships/image" Target="../media/image37.jpeg"/><Relationship Id="rId22" Type="http://schemas.openxmlformats.org/officeDocument/2006/relationships/image" Target="../media/image36.jpeg"/><Relationship Id="rId21" Type="http://schemas.openxmlformats.org/officeDocument/2006/relationships/image" Target="../media/image35.jpeg"/><Relationship Id="rId20" Type="http://schemas.openxmlformats.org/officeDocument/2006/relationships/image" Target="../media/image34.jpeg"/><Relationship Id="rId2" Type="http://schemas.openxmlformats.org/officeDocument/2006/relationships/tags" Target="../tags/tag24.xml"/><Relationship Id="rId19" Type="http://schemas.openxmlformats.org/officeDocument/2006/relationships/image" Target="../media/image33.jpeg"/><Relationship Id="rId18" Type="http://schemas.openxmlformats.org/officeDocument/2006/relationships/image" Target="../media/image32.jpeg"/><Relationship Id="rId17" Type="http://schemas.openxmlformats.org/officeDocument/2006/relationships/image" Target="../media/image31.jpeg"/><Relationship Id="rId16" Type="http://schemas.openxmlformats.org/officeDocument/2006/relationships/image" Target="../media/image30.jpeg"/><Relationship Id="rId15" Type="http://schemas.openxmlformats.org/officeDocument/2006/relationships/image" Target="../media/image29.jpeg"/><Relationship Id="rId14" Type="http://schemas.openxmlformats.org/officeDocument/2006/relationships/tags" Target="../tags/tag28.xml"/><Relationship Id="rId13" Type="http://schemas.openxmlformats.org/officeDocument/2006/relationships/image" Target="../media/image28.jpeg"/><Relationship Id="rId12" Type="http://schemas.openxmlformats.org/officeDocument/2006/relationships/tags" Target="../tags/tag27.xml"/><Relationship Id="rId11" Type="http://schemas.openxmlformats.org/officeDocument/2006/relationships/image" Target="../media/image27.jpeg"/><Relationship Id="rId10" Type="http://schemas.openxmlformats.org/officeDocument/2006/relationships/tags" Target="../tags/tag26.xml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42.jpeg"/><Relationship Id="rId8" Type="http://schemas.openxmlformats.org/officeDocument/2006/relationships/tags" Target="../tags/tag33.xml"/><Relationship Id="rId7" Type="http://schemas.openxmlformats.org/officeDocument/2006/relationships/image" Target="../media/image41.jpeg"/><Relationship Id="rId6" Type="http://schemas.openxmlformats.org/officeDocument/2006/relationships/tags" Target="../tags/tag3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Relationship Id="rId30" Type="http://schemas.openxmlformats.org/officeDocument/2006/relationships/notesSlide" Target="../notesSlides/notesSlide6.xml"/><Relationship Id="rId3" Type="http://schemas.openxmlformats.org/officeDocument/2006/relationships/image" Target="../media/image7.png"/><Relationship Id="rId29" Type="http://schemas.openxmlformats.org/officeDocument/2006/relationships/slideLayout" Target="../slideLayouts/slideLayout7.xml"/><Relationship Id="rId28" Type="http://schemas.openxmlformats.org/officeDocument/2006/relationships/tags" Target="../tags/tag40.xml"/><Relationship Id="rId27" Type="http://schemas.openxmlformats.org/officeDocument/2006/relationships/image" Target="../media/image54.png"/><Relationship Id="rId26" Type="http://schemas.openxmlformats.org/officeDocument/2006/relationships/image" Target="../media/image53.png"/><Relationship Id="rId25" Type="http://schemas.openxmlformats.org/officeDocument/2006/relationships/image" Target="../media/image52.jpeg"/><Relationship Id="rId24" Type="http://schemas.openxmlformats.org/officeDocument/2006/relationships/image" Target="../media/image51.png"/><Relationship Id="rId23" Type="http://schemas.openxmlformats.org/officeDocument/2006/relationships/image" Target="../media/image50.png"/><Relationship Id="rId22" Type="http://schemas.openxmlformats.org/officeDocument/2006/relationships/image" Target="../media/image49.jpeg"/><Relationship Id="rId21" Type="http://schemas.openxmlformats.org/officeDocument/2006/relationships/image" Target="../media/image48.jpeg"/><Relationship Id="rId20" Type="http://schemas.openxmlformats.org/officeDocument/2006/relationships/tags" Target="../tags/tag39.xml"/><Relationship Id="rId2" Type="http://schemas.openxmlformats.org/officeDocument/2006/relationships/tags" Target="../tags/tag31.xml"/><Relationship Id="rId19" Type="http://schemas.openxmlformats.org/officeDocument/2006/relationships/image" Target="../media/image47.jpeg"/><Relationship Id="rId18" Type="http://schemas.openxmlformats.org/officeDocument/2006/relationships/tags" Target="../tags/tag38.xml"/><Relationship Id="rId17" Type="http://schemas.openxmlformats.org/officeDocument/2006/relationships/image" Target="../media/image46.jpeg"/><Relationship Id="rId16" Type="http://schemas.openxmlformats.org/officeDocument/2006/relationships/tags" Target="../tags/tag37.xml"/><Relationship Id="rId15" Type="http://schemas.openxmlformats.org/officeDocument/2006/relationships/image" Target="../media/image45.png"/><Relationship Id="rId14" Type="http://schemas.openxmlformats.org/officeDocument/2006/relationships/tags" Target="../tags/tag36.xml"/><Relationship Id="rId13" Type="http://schemas.openxmlformats.org/officeDocument/2006/relationships/image" Target="../media/image44.jpeg"/><Relationship Id="rId12" Type="http://schemas.openxmlformats.org/officeDocument/2006/relationships/tags" Target="../tags/tag35.xml"/><Relationship Id="rId11" Type="http://schemas.openxmlformats.org/officeDocument/2006/relationships/image" Target="../media/image43.jpeg"/><Relationship Id="rId10" Type="http://schemas.openxmlformats.org/officeDocument/2006/relationships/tags" Target="../tags/tag34.xml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ags" Target="../tags/tag42.xml"/><Relationship Id="rId7" Type="http://schemas.openxmlformats.org/officeDocument/2006/relationships/tags" Target="../tags/tag41.xml"/><Relationship Id="rId6" Type="http://schemas.openxmlformats.org/officeDocument/2006/relationships/image" Target="../media/image56.png"/><Relationship Id="rId5" Type="http://schemas.openxmlformats.org/officeDocument/2006/relationships/image" Target="../media/image55.jpeg"/><Relationship Id="rId4" Type="http://schemas.openxmlformats.org/officeDocument/2006/relationships/image" Target="../media/image9.jpe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0" Type="http://schemas.openxmlformats.org/officeDocument/2006/relationships/notesSlide" Target="../notesSlides/notesSlide7.xml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50.xml"/><Relationship Id="rId8" Type="http://schemas.openxmlformats.org/officeDocument/2006/relationships/tags" Target="../tags/tag49.xml"/><Relationship Id="rId7" Type="http://schemas.openxmlformats.org/officeDocument/2006/relationships/tags" Target="../tags/tag48.xml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4" Type="http://schemas.openxmlformats.org/officeDocument/2006/relationships/notesSlide" Target="../notesSlides/notesSlide8.xml"/><Relationship Id="rId33" Type="http://schemas.openxmlformats.org/officeDocument/2006/relationships/slideLayout" Target="../slideLayouts/slideLayout7.xml"/><Relationship Id="rId32" Type="http://schemas.openxmlformats.org/officeDocument/2006/relationships/tags" Target="../tags/tag63.xml"/><Relationship Id="rId31" Type="http://schemas.openxmlformats.org/officeDocument/2006/relationships/image" Target="../media/image63.jpeg"/><Relationship Id="rId30" Type="http://schemas.openxmlformats.org/officeDocument/2006/relationships/tags" Target="../tags/tag62.xml"/><Relationship Id="rId3" Type="http://schemas.openxmlformats.org/officeDocument/2006/relationships/tags" Target="../tags/tag44.xml"/><Relationship Id="rId29" Type="http://schemas.openxmlformats.org/officeDocument/2006/relationships/image" Target="../media/image62.jpeg"/><Relationship Id="rId28" Type="http://schemas.openxmlformats.org/officeDocument/2006/relationships/tags" Target="../tags/tag61.xml"/><Relationship Id="rId27" Type="http://schemas.openxmlformats.org/officeDocument/2006/relationships/image" Target="../media/image61.png"/><Relationship Id="rId26" Type="http://schemas.openxmlformats.org/officeDocument/2006/relationships/tags" Target="../tags/tag60.xml"/><Relationship Id="rId25" Type="http://schemas.openxmlformats.org/officeDocument/2006/relationships/image" Target="../media/image60.jpeg"/><Relationship Id="rId24" Type="http://schemas.openxmlformats.org/officeDocument/2006/relationships/tags" Target="../tags/tag59.xml"/><Relationship Id="rId23" Type="http://schemas.openxmlformats.org/officeDocument/2006/relationships/image" Target="../media/image59.jpeg"/><Relationship Id="rId22" Type="http://schemas.openxmlformats.org/officeDocument/2006/relationships/tags" Target="../tags/tag58.xml"/><Relationship Id="rId21" Type="http://schemas.openxmlformats.org/officeDocument/2006/relationships/image" Target="../media/image58.jpeg"/><Relationship Id="rId20" Type="http://schemas.openxmlformats.org/officeDocument/2006/relationships/tags" Target="../tags/tag57.xml"/><Relationship Id="rId2" Type="http://schemas.openxmlformats.org/officeDocument/2006/relationships/tags" Target="../tags/tag43.xml"/><Relationship Id="rId19" Type="http://schemas.openxmlformats.org/officeDocument/2006/relationships/tags" Target="../tags/tag56.xml"/><Relationship Id="rId18" Type="http://schemas.openxmlformats.org/officeDocument/2006/relationships/image" Target="../media/image57.png"/><Relationship Id="rId17" Type="http://schemas.openxmlformats.org/officeDocument/2006/relationships/tags" Target="../tags/tag55.xml"/><Relationship Id="rId16" Type="http://schemas.openxmlformats.org/officeDocument/2006/relationships/image" Target="../media/image9.jpeg"/><Relationship Id="rId15" Type="http://schemas.openxmlformats.org/officeDocument/2006/relationships/image" Target="../media/image8.png"/><Relationship Id="rId14" Type="http://schemas.openxmlformats.org/officeDocument/2006/relationships/image" Target="../media/image7.png"/><Relationship Id="rId13" Type="http://schemas.openxmlformats.org/officeDocument/2006/relationships/tags" Target="../tags/tag54.xml"/><Relationship Id="rId12" Type="http://schemas.openxmlformats.org/officeDocument/2006/relationships/tags" Target="../tags/tag53.xml"/><Relationship Id="rId11" Type="http://schemas.openxmlformats.org/officeDocument/2006/relationships/tags" Target="../tags/tag52.xml"/><Relationship Id="rId10" Type="http://schemas.openxmlformats.org/officeDocument/2006/relationships/tags" Target="../tags/tag51.xml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67.png"/><Relationship Id="rId7" Type="http://schemas.openxmlformats.org/officeDocument/2006/relationships/image" Target="../media/image9.jpeg"/><Relationship Id="rId6" Type="http://schemas.openxmlformats.org/officeDocument/2006/relationships/image" Target="../media/image3.png"/><Relationship Id="rId5" Type="http://schemas.openxmlformats.org/officeDocument/2006/relationships/image" Target="../media/image66.jpeg"/><Relationship Id="rId4" Type="http://schemas.openxmlformats.org/officeDocument/2006/relationships/image" Target="../media/image65.jpeg"/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image" Target="../media/image64.jpe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71.png"/><Relationship Id="rId8" Type="http://schemas.openxmlformats.org/officeDocument/2006/relationships/tags" Target="../tags/tag67.xml"/><Relationship Id="rId7" Type="http://schemas.openxmlformats.org/officeDocument/2006/relationships/image" Target="../media/image70.svg"/><Relationship Id="rId6" Type="http://schemas.openxmlformats.org/officeDocument/2006/relationships/image" Target="../media/image69.png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3" Type="http://schemas.openxmlformats.org/officeDocument/2006/relationships/notesSlide" Target="../notesSlides/notesSlide9.xml"/><Relationship Id="rId22" Type="http://schemas.openxmlformats.org/officeDocument/2006/relationships/slideLayout" Target="../slideLayouts/slideLayout7.xml"/><Relationship Id="rId21" Type="http://schemas.openxmlformats.org/officeDocument/2006/relationships/tags" Target="../tags/tag71.xml"/><Relationship Id="rId20" Type="http://schemas.openxmlformats.org/officeDocument/2006/relationships/image" Target="../media/image76.jpeg"/><Relationship Id="rId2" Type="http://schemas.openxmlformats.org/officeDocument/2006/relationships/image" Target="../media/image3.png"/><Relationship Id="rId19" Type="http://schemas.openxmlformats.org/officeDocument/2006/relationships/image" Target="../media/image75.jpeg"/><Relationship Id="rId18" Type="http://schemas.openxmlformats.org/officeDocument/2006/relationships/image" Target="../media/image74.png"/><Relationship Id="rId17" Type="http://schemas.openxmlformats.org/officeDocument/2006/relationships/image" Target="../media/image73.jpeg"/><Relationship Id="rId16" Type="http://schemas.openxmlformats.org/officeDocument/2006/relationships/image" Target="../media/image72.jpeg"/><Relationship Id="rId15" Type="http://schemas.openxmlformats.org/officeDocument/2006/relationships/image" Target="../media/image9.jpeg"/><Relationship Id="rId14" Type="http://schemas.openxmlformats.org/officeDocument/2006/relationships/image" Target="../media/image8.png"/><Relationship Id="rId13" Type="http://schemas.openxmlformats.org/officeDocument/2006/relationships/image" Target="../media/image7.png"/><Relationship Id="rId12" Type="http://schemas.openxmlformats.org/officeDocument/2006/relationships/tags" Target="../tags/tag70.xml"/><Relationship Id="rId11" Type="http://schemas.openxmlformats.org/officeDocument/2006/relationships/tags" Target="../tags/tag69.xml"/><Relationship Id="rId10" Type="http://schemas.openxmlformats.org/officeDocument/2006/relationships/tags" Target="../tags/tag68.xml"/><Relationship Id="rId1" Type="http://schemas.openxmlformats.org/officeDocument/2006/relationships/image" Target="../media/image68.jpe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80.png"/><Relationship Id="rId7" Type="http://schemas.openxmlformats.org/officeDocument/2006/relationships/image" Target="../media/image9.jpe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79.jpeg"/><Relationship Id="rId3" Type="http://schemas.openxmlformats.org/officeDocument/2006/relationships/image" Target="../media/image78.jpeg"/><Relationship Id="rId2" Type="http://schemas.openxmlformats.org/officeDocument/2006/relationships/image" Target="../media/image77.png"/><Relationship Id="rId10" Type="http://schemas.openxmlformats.org/officeDocument/2006/relationships/notesSlide" Target="../notesSlides/notesSlide10.xml"/><Relationship Id="rId1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84.png"/><Relationship Id="rId7" Type="http://schemas.openxmlformats.org/officeDocument/2006/relationships/image" Target="../media/image83.jpeg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9.jpe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0" Type="http://schemas.openxmlformats.org/officeDocument/2006/relationships/notesSlide" Target="../notesSlides/notesSlide11.xml"/><Relationship Id="rId1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78.xml"/><Relationship Id="rId8" Type="http://schemas.openxmlformats.org/officeDocument/2006/relationships/tags" Target="../tags/tag77.xml"/><Relationship Id="rId7" Type="http://schemas.openxmlformats.org/officeDocument/2006/relationships/tags" Target="../tags/tag76.xml"/><Relationship Id="rId6" Type="http://schemas.openxmlformats.org/officeDocument/2006/relationships/tags" Target="../tags/tag75.xml"/><Relationship Id="rId5" Type="http://schemas.openxmlformats.org/officeDocument/2006/relationships/tags" Target="../tags/tag74.xml"/><Relationship Id="rId4" Type="http://schemas.openxmlformats.org/officeDocument/2006/relationships/tags" Target="../tags/tag73.xml"/><Relationship Id="rId33" Type="http://schemas.openxmlformats.org/officeDocument/2006/relationships/notesSlide" Target="../notesSlides/notesSlide12.xml"/><Relationship Id="rId32" Type="http://schemas.openxmlformats.org/officeDocument/2006/relationships/slideLayout" Target="../slideLayouts/slideLayout7.xml"/><Relationship Id="rId31" Type="http://schemas.openxmlformats.org/officeDocument/2006/relationships/tags" Target="../tags/tag96.xml"/><Relationship Id="rId30" Type="http://schemas.openxmlformats.org/officeDocument/2006/relationships/tags" Target="../tags/tag95.xml"/><Relationship Id="rId3" Type="http://schemas.openxmlformats.org/officeDocument/2006/relationships/tags" Target="../tags/tag72.xml"/><Relationship Id="rId29" Type="http://schemas.openxmlformats.org/officeDocument/2006/relationships/tags" Target="../tags/tag94.xml"/><Relationship Id="rId28" Type="http://schemas.openxmlformats.org/officeDocument/2006/relationships/image" Target="../media/image86.jpeg"/><Relationship Id="rId27" Type="http://schemas.openxmlformats.org/officeDocument/2006/relationships/image" Target="../media/image9.jpeg"/><Relationship Id="rId26" Type="http://schemas.openxmlformats.org/officeDocument/2006/relationships/image" Target="../media/image8.png"/><Relationship Id="rId25" Type="http://schemas.openxmlformats.org/officeDocument/2006/relationships/image" Target="../media/image7.png"/><Relationship Id="rId24" Type="http://schemas.openxmlformats.org/officeDocument/2006/relationships/tags" Target="../tags/tag93.xml"/><Relationship Id="rId23" Type="http://schemas.openxmlformats.org/officeDocument/2006/relationships/tags" Target="../tags/tag92.xml"/><Relationship Id="rId22" Type="http://schemas.openxmlformats.org/officeDocument/2006/relationships/tags" Target="../tags/tag91.xml"/><Relationship Id="rId21" Type="http://schemas.openxmlformats.org/officeDocument/2006/relationships/tags" Target="../tags/tag90.xml"/><Relationship Id="rId20" Type="http://schemas.openxmlformats.org/officeDocument/2006/relationships/tags" Target="../tags/tag89.xml"/><Relationship Id="rId2" Type="http://schemas.openxmlformats.org/officeDocument/2006/relationships/image" Target="../media/image3.png"/><Relationship Id="rId19" Type="http://schemas.openxmlformats.org/officeDocument/2006/relationships/tags" Target="../tags/tag88.xml"/><Relationship Id="rId18" Type="http://schemas.openxmlformats.org/officeDocument/2006/relationships/tags" Target="../tags/tag87.xml"/><Relationship Id="rId17" Type="http://schemas.openxmlformats.org/officeDocument/2006/relationships/tags" Target="../tags/tag86.xml"/><Relationship Id="rId16" Type="http://schemas.openxmlformats.org/officeDocument/2006/relationships/tags" Target="../tags/tag85.xml"/><Relationship Id="rId15" Type="http://schemas.openxmlformats.org/officeDocument/2006/relationships/tags" Target="../tags/tag84.xml"/><Relationship Id="rId14" Type="http://schemas.openxmlformats.org/officeDocument/2006/relationships/tags" Target="../tags/tag83.xml"/><Relationship Id="rId13" Type="http://schemas.openxmlformats.org/officeDocument/2006/relationships/tags" Target="../tags/tag82.xml"/><Relationship Id="rId12" Type="http://schemas.openxmlformats.org/officeDocument/2006/relationships/tags" Target="../tags/tag81.xml"/><Relationship Id="rId11" Type="http://schemas.openxmlformats.org/officeDocument/2006/relationships/tags" Target="../tags/tag80.xml"/><Relationship Id="rId10" Type="http://schemas.openxmlformats.org/officeDocument/2006/relationships/tags" Target="../tags/tag79.xml"/><Relationship Id="rId1" Type="http://schemas.openxmlformats.org/officeDocument/2006/relationships/image" Target="../media/image85.jpe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101.xml"/><Relationship Id="rId8" Type="http://schemas.openxmlformats.org/officeDocument/2006/relationships/tags" Target="../tags/tag100.xml"/><Relationship Id="rId7" Type="http://schemas.openxmlformats.org/officeDocument/2006/relationships/tags" Target="../tags/tag99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tags" Target="../tags/tag98.xml"/><Relationship Id="rId2" Type="http://schemas.openxmlformats.org/officeDocument/2006/relationships/tags" Target="../tags/tag97.xml"/><Relationship Id="rId12" Type="http://schemas.openxmlformats.org/officeDocument/2006/relationships/notesSlide" Target="../notesSlides/notesSlide13.xml"/><Relationship Id="rId11" Type="http://schemas.openxmlformats.org/officeDocument/2006/relationships/slideLayout" Target="../slideLayouts/slideLayout7.xml"/><Relationship Id="rId10" Type="http://schemas.openxmlformats.org/officeDocument/2006/relationships/tags" Target="../tags/tag102.xml"/><Relationship Id="rId1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88.jpeg"/><Relationship Id="rId8" Type="http://schemas.openxmlformats.org/officeDocument/2006/relationships/tags" Target="../tags/tag105.xml"/><Relationship Id="rId7" Type="http://schemas.openxmlformats.org/officeDocument/2006/relationships/image" Target="../media/image87.jpeg"/><Relationship Id="rId6" Type="http://schemas.openxmlformats.org/officeDocument/2006/relationships/tags" Target="../tags/tag104.xml"/><Relationship Id="rId5" Type="http://schemas.openxmlformats.org/officeDocument/2006/relationships/tags" Target="../tags/tag103.xml"/><Relationship Id="rId4" Type="http://schemas.openxmlformats.org/officeDocument/2006/relationships/image" Target="../media/image9.jpeg"/><Relationship Id="rId36" Type="http://schemas.openxmlformats.org/officeDocument/2006/relationships/notesSlide" Target="../notesSlides/notesSlide14.xml"/><Relationship Id="rId35" Type="http://schemas.openxmlformats.org/officeDocument/2006/relationships/slideLayout" Target="../slideLayouts/slideLayout7.xml"/><Relationship Id="rId34" Type="http://schemas.openxmlformats.org/officeDocument/2006/relationships/image" Target="../media/image96.jpeg"/><Relationship Id="rId33" Type="http://schemas.openxmlformats.org/officeDocument/2006/relationships/tags" Target="../tags/tag122.xml"/><Relationship Id="rId32" Type="http://schemas.openxmlformats.org/officeDocument/2006/relationships/tags" Target="../tags/tag121.xml"/><Relationship Id="rId31" Type="http://schemas.openxmlformats.org/officeDocument/2006/relationships/image" Target="../media/image95.jpeg"/><Relationship Id="rId30" Type="http://schemas.openxmlformats.org/officeDocument/2006/relationships/tags" Target="../tags/tag120.xml"/><Relationship Id="rId3" Type="http://schemas.openxmlformats.org/officeDocument/2006/relationships/image" Target="../media/image8.png"/><Relationship Id="rId29" Type="http://schemas.openxmlformats.org/officeDocument/2006/relationships/image" Target="../media/image94.png"/><Relationship Id="rId28" Type="http://schemas.openxmlformats.org/officeDocument/2006/relationships/tags" Target="../tags/tag119.xml"/><Relationship Id="rId27" Type="http://schemas.openxmlformats.org/officeDocument/2006/relationships/image" Target="../media/image93.png"/><Relationship Id="rId26" Type="http://schemas.openxmlformats.org/officeDocument/2006/relationships/tags" Target="../tags/tag118.xml"/><Relationship Id="rId25" Type="http://schemas.openxmlformats.org/officeDocument/2006/relationships/image" Target="../media/image92.png"/><Relationship Id="rId24" Type="http://schemas.openxmlformats.org/officeDocument/2006/relationships/tags" Target="../tags/tag117.xml"/><Relationship Id="rId23" Type="http://schemas.openxmlformats.org/officeDocument/2006/relationships/tags" Target="../tags/tag116.xml"/><Relationship Id="rId22" Type="http://schemas.openxmlformats.org/officeDocument/2006/relationships/image" Target="../media/image91.jpeg"/><Relationship Id="rId21" Type="http://schemas.openxmlformats.org/officeDocument/2006/relationships/tags" Target="../tags/tag115.xml"/><Relationship Id="rId20" Type="http://schemas.openxmlformats.org/officeDocument/2006/relationships/image" Target="../media/image90.jpeg"/><Relationship Id="rId2" Type="http://schemas.openxmlformats.org/officeDocument/2006/relationships/image" Target="../media/image7.png"/><Relationship Id="rId19" Type="http://schemas.openxmlformats.org/officeDocument/2006/relationships/tags" Target="../tags/tag114.xml"/><Relationship Id="rId18" Type="http://schemas.openxmlformats.org/officeDocument/2006/relationships/tags" Target="../tags/tag113.xml"/><Relationship Id="rId17" Type="http://schemas.openxmlformats.org/officeDocument/2006/relationships/tags" Target="../tags/tag112.xml"/><Relationship Id="rId16" Type="http://schemas.openxmlformats.org/officeDocument/2006/relationships/tags" Target="../tags/tag111.xml"/><Relationship Id="rId15" Type="http://schemas.openxmlformats.org/officeDocument/2006/relationships/tags" Target="../tags/tag110.xml"/><Relationship Id="rId14" Type="http://schemas.openxmlformats.org/officeDocument/2006/relationships/tags" Target="../tags/tag109.xml"/><Relationship Id="rId13" Type="http://schemas.openxmlformats.org/officeDocument/2006/relationships/tags" Target="../tags/tag108.xml"/><Relationship Id="rId12" Type="http://schemas.openxmlformats.org/officeDocument/2006/relationships/tags" Target="../tags/tag107.xml"/><Relationship Id="rId11" Type="http://schemas.openxmlformats.org/officeDocument/2006/relationships/tags" Target="../tags/tag106.xml"/><Relationship Id="rId10" Type="http://schemas.openxmlformats.org/officeDocument/2006/relationships/image" Target="../media/image89.png"/><Relationship Id="rId1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99.png"/><Relationship Id="rId7" Type="http://schemas.openxmlformats.org/officeDocument/2006/relationships/image" Target="../media/image98.png"/><Relationship Id="rId6" Type="http://schemas.openxmlformats.org/officeDocument/2006/relationships/image" Target="../media/image97.jpeg"/><Relationship Id="rId5" Type="http://schemas.openxmlformats.org/officeDocument/2006/relationships/tags" Target="../tags/tag123.xml"/><Relationship Id="rId4" Type="http://schemas.openxmlformats.org/officeDocument/2006/relationships/image" Target="../media/image9.jpe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0" Type="http://schemas.openxmlformats.org/officeDocument/2006/relationships/notesSlide" Target="../notesSlides/notesSlide15.xml"/><Relationship Id="rId1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0.png"/><Relationship Id="rId8" Type="http://schemas.openxmlformats.org/officeDocument/2006/relationships/tags" Target="../tags/tag125.xml"/><Relationship Id="rId7" Type="http://schemas.openxmlformats.org/officeDocument/2006/relationships/tags" Target="../tags/tag124.xml"/><Relationship Id="rId6" Type="http://schemas.openxmlformats.org/officeDocument/2006/relationships/image" Target="../media/image7.png"/><Relationship Id="rId5" Type="http://schemas.openxmlformats.org/officeDocument/2006/relationships/image" Target="../media/image9.jpeg"/><Relationship Id="rId4" Type="http://schemas.openxmlformats.org/officeDocument/2006/relationships/image" Target="../media/image8.png"/><Relationship Id="rId3" Type="http://schemas.openxmlformats.org/officeDocument/2006/relationships/image" Target="../media/image3.png"/><Relationship Id="rId21" Type="http://schemas.openxmlformats.org/officeDocument/2006/relationships/notesSlide" Target="../notesSlides/notesSlide16.xml"/><Relationship Id="rId20" Type="http://schemas.openxmlformats.org/officeDocument/2006/relationships/slideLayout" Target="../slideLayouts/slideLayout7.xml"/><Relationship Id="rId2" Type="http://schemas.openxmlformats.org/officeDocument/2006/relationships/chart" Target="../charts/chart3.xml"/><Relationship Id="rId19" Type="http://schemas.openxmlformats.org/officeDocument/2006/relationships/tags" Target="../tags/tag130.xml"/><Relationship Id="rId18" Type="http://schemas.openxmlformats.org/officeDocument/2006/relationships/image" Target="../media/image105.svg"/><Relationship Id="rId17" Type="http://schemas.openxmlformats.org/officeDocument/2006/relationships/image" Target="../media/image104.png"/><Relationship Id="rId16" Type="http://schemas.openxmlformats.org/officeDocument/2006/relationships/tags" Target="../tags/tag129.xml"/><Relationship Id="rId15" Type="http://schemas.openxmlformats.org/officeDocument/2006/relationships/image" Target="../media/image103.svg"/><Relationship Id="rId14" Type="http://schemas.openxmlformats.org/officeDocument/2006/relationships/image" Target="../media/image102.png"/><Relationship Id="rId13" Type="http://schemas.openxmlformats.org/officeDocument/2006/relationships/tags" Target="../tags/tag128.xml"/><Relationship Id="rId12" Type="http://schemas.openxmlformats.org/officeDocument/2006/relationships/tags" Target="../tags/tag127.xml"/><Relationship Id="rId11" Type="http://schemas.openxmlformats.org/officeDocument/2006/relationships/tags" Target="../tags/tag126.xml"/><Relationship Id="rId10" Type="http://schemas.openxmlformats.org/officeDocument/2006/relationships/image" Target="../media/image101.svg"/><Relationship Id="rId1" Type="http://schemas.openxmlformats.org/officeDocument/2006/relationships/chart" Target="../charts/chart2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133.xml"/><Relationship Id="rId8" Type="http://schemas.openxmlformats.org/officeDocument/2006/relationships/tags" Target="../tags/tag132.xml"/><Relationship Id="rId7" Type="http://schemas.openxmlformats.org/officeDocument/2006/relationships/image" Target="../media/image7.png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tags" Target="../tags/tag131.xml"/><Relationship Id="rId3" Type="http://schemas.openxmlformats.org/officeDocument/2006/relationships/image" Target="../media/image3.png"/><Relationship Id="rId2" Type="http://schemas.openxmlformats.org/officeDocument/2006/relationships/chart" Target="../charts/chart5.xml"/><Relationship Id="rId11" Type="http://schemas.openxmlformats.org/officeDocument/2006/relationships/notesSlide" Target="../notesSlides/notesSlide17.xml"/><Relationship Id="rId10" Type="http://schemas.openxmlformats.org/officeDocument/2006/relationships/slideLayout" Target="../slideLayouts/slideLayout7.xml"/><Relationship Id="rId1" Type="http://schemas.openxmlformats.org/officeDocument/2006/relationships/chart" Target="../charts/chart4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8.xml"/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108.jpeg"/><Relationship Id="rId6" Type="http://schemas.openxmlformats.org/officeDocument/2006/relationships/image" Target="../media/image6.png"/><Relationship Id="rId5" Type="http://schemas.openxmlformats.org/officeDocument/2006/relationships/image" Target="../media/image2.svg"/><Relationship Id="rId4" Type="http://schemas.openxmlformats.org/officeDocument/2006/relationships/image" Target="../media/image107.png"/><Relationship Id="rId3" Type="http://schemas.openxmlformats.org/officeDocument/2006/relationships/image" Target="../media/image5.svg"/><Relationship Id="rId2" Type="http://schemas.openxmlformats.org/officeDocument/2006/relationships/image" Target="../media/image106.pn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28920" y="-2220895"/>
            <a:ext cx="15430160" cy="14728789"/>
          </a:xfrm>
          <a:custGeom>
            <a:avLst/>
            <a:gdLst/>
            <a:ahLst/>
            <a:cxnLst/>
            <a:rect l="l" t="t" r="r" b="b"/>
            <a:pathLst>
              <a:path w="15430160" h="14728789">
                <a:moveTo>
                  <a:pt x="0" y="0"/>
                </a:moveTo>
                <a:lnTo>
                  <a:pt x="15430160" y="0"/>
                </a:lnTo>
                <a:lnTo>
                  <a:pt x="15430160" y="14728790"/>
                </a:lnTo>
                <a:lnTo>
                  <a:pt x="0" y="14728790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10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4191031" y="-8571865"/>
            <a:ext cx="7982712" cy="8229600"/>
          </a:xfrm>
          <a:custGeom>
            <a:avLst/>
            <a:gdLst/>
            <a:ahLst/>
            <a:cxnLst/>
            <a:rect l="l" t="t" r="r" b="b"/>
            <a:pathLst>
              <a:path w="7982712" h="8229600">
                <a:moveTo>
                  <a:pt x="0" y="0"/>
                </a:moveTo>
                <a:lnTo>
                  <a:pt x="7982712" y="0"/>
                </a:lnTo>
                <a:lnTo>
                  <a:pt x="798271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8364102" y="-5094605"/>
            <a:ext cx="7982712" cy="8229600"/>
          </a:xfrm>
          <a:custGeom>
            <a:avLst/>
            <a:gdLst/>
            <a:ahLst/>
            <a:cxnLst/>
            <a:rect l="l" t="t" r="r" b="b"/>
            <a:pathLst>
              <a:path w="7982712" h="8229600">
                <a:moveTo>
                  <a:pt x="0" y="0"/>
                </a:moveTo>
                <a:lnTo>
                  <a:pt x="7982712" y="0"/>
                </a:lnTo>
                <a:lnTo>
                  <a:pt x="798271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 rot="0">
            <a:off x="7059529" y="3059029"/>
            <a:ext cx="4168942" cy="4168942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>
                <a:alpha val="41961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76200" y="85725"/>
              <a:ext cx="660400" cy="650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180"/>
                </a:lnSpc>
                <a:spcBef>
                  <a:spcPct val="0"/>
                </a:spcBef>
              </a:pP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2971800" y="1638300"/>
            <a:ext cx="12912725" cy="12452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710"/>
              </a:lnSpc>
            </a:pPr>
            <a:r>
              <a:rPr lang="en-US" sz="6000">
                <a:solidFill>
                  <a:srgbClr val="A5915D"/>
                </a:solidFill>
                <a:latin typeface="Source Han Serif SC Heavy" panose="02020A00000000000000" charset="-122"/>
                <a:ea typeface="Source Han Serif SC Heavy" panose="02020A00000000000000" charset="-122"/>
                <a:cs typeface="AR YuanB5 LT" panose="020F0300000000000000" charset="-120"/>
                <a:sym typeface="AR YuanB5 LT" panose="020F0300000000000000" charset="-120"/>
              </a:rPr>
              <a:t>Guangdong Hakka Clothings</a:t>
            </a:r>
            <a:endParaRPr lang="en-US" sz="6000">
              <a:solidFill>
                <a:srgbClr val="A5915D"/>
              </a:solidFill>
              <a:latin typeface="Source Han Serif SC Heavy" panose="02020A00000000000000" charset="-122"/>
              <a:ea typeface="Source Han Serif SC Heavy" panose="02020A00000000000000" charset="-122"/>
              <a:cs typeface="AR YuanB5 LT" panose="020F0300000000000000" charset="-120"/>
              <a:sym typeface="AR YuanB5 LT" panose="020F0300000000000000" charset="-120"/>
            </a:endParaRPr>
          </a:p>
        </p:txBody>
      </p:sp>
      <p:sp>
        <p:nvSpPr>
          <p:cNvPr id="21" name="TextBox 19"/>
          <p:cNvSpPr txBox="1"/>
          <p:nvPr/>
        </p:nvSpPr>
        <p:spPr>
          <a:xfrm>
            <a:off x="4495634" y="3134874"/>
            <a:ext cx="3511836" cy="3409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p>
            <a:pPr algn="ctr">
              <a:lnSpc>
                <a:spcPts val="26590"/>
              </a:lnSpc>
            </a:pPr>
            <a:r>
              <a:rPr lang="zh-CN" altLang="en-US" sz="22800">
                <a:solidFill>
                  <a:srgbClr val="2E3239"/>
                </a:solidFill>
                <a:latin typeface="可画腾龙体-简" panose="020B0500000000000000"/>
                <a:ea typeface="可画腾龙体-简" panose="020B0500000000000000"/>
                <a:cs typeface="可画腾龙体-简" panose="020B0500000000000000"/>
                <a:sym typeface="可画腾龙体-简" panose="020B0500000000000000"/>
              </a:rPr>
              <a:t>小</a:t>
            </a:r>
            <a:endParaRPr lang="zh-CN" altLang="en-US" sz="22800">
              <a:solidFill>
                <a:srgbClr val="2E3239"/>
              </a:solidFill>
              <a:latin typeface="可画腾龙体-简" panose="020B0500000000000000"/>
              <a:ea typeface="可画腾龙体-简" panose="020B0500000000000000"/>
              <a:cs typeface="可画腾龙体-简" panose="020B0500000000000000"/>
              <a:sym typeface="可画腾龙体-简" panose="020B0500000000000000"/>
            </a:endParaRPr>
          </a:p>
        </p:txBody>
      </p:sp>
      <p:sp>
        <p:nvSpPr>
          <p:cNvPr id="22" name="TextBox 20"/>
          <p:cNvSpPr txBox="1"/>
          <p:nvPr/>
        </p:nvSpPr>
        <p:spPr>
          <a:xfrm>
            <a:off x="7135591" y="2781373"/>
            <a:ext cx="4317881" cy="4192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p>
            <a:pPr algn="ctr">
              <a:lnSpc>
                <a:spcPts val="32695"/>
              </a:lnSpc>
            </a:pPr>
            <a:r>
              <a:rPr lang="zh-CN" altLang="en-US" sz="28000">
                <a:solidFill>
                  <a:srgbClr val="2E3239"/>
                </a:solidFill>
                <a:latin typeface="可画腾龙体-简" panose="020B0500000000000000"/>
                <a:ea typeface="可画腾龙体-简" panose="020B0500000000000000"/>
                <a:cs typeface="可画腾龙体-简" panose="020B0500000000000000"/>
                <a:sym typeface="可画腾龙体-简" panose="020B0500000000000000"/>
              </a:rPr>
              <a:t>满</a:t>
            </a:r>
            <a:endParaRPr lang="zh-CN" altLang="en-US" sz="28000">
              <a:solidFill>
                <a:srgbClr val="2E3239"/>
              </a:solidFill>
              <a:latin typeface="可画腾龙体-简" panose="020B0500000000000000"/>
              <a:ea typeface="可画腾龙体-简" panose="020B0500000000000000"/>
              <a:cs typeface="可画腾龙体-简" panose="020B0500000000000000"/>
              <a:sym typeface="可画腾龙体-简" panose="020B0500000000000000"/>
            </a:endParaRPr>
          </a:p>
        </p:txBody>
      </p:sp>
      <p:sp>
        <p:nvSpPr>
          <p:cNvPr id="23" name="TextBox 17"/>
          <p:cNvSpPr txBox="1"/>
          <p:nvPr/>
        </p:nvSpPr>
        <p:spPr>
          <a:xfrm>
            <a:off x="10363375" y="2920078"/>
            <a:ext cx="4031924" cy="3914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p>
            <a:pPr algn="ctr">
              <a:lnSpc>
                <a:spcPts val="30530"/>
              </a:lnSpc>
            </a:pPr>
            <a:r>
              <a:rPr lang="zh-CN" altLang="en-US" sz="26200">
                <a:solidFill>
                  <a:srgbClr val="2E3239"/>
                </a:solidFill>
                <a:latin typeface="可画腾龙体-简" panose="020B0500000000000000"/>
                <a:ea typeface="可画腾龙体-简" panose="020B0500000000000000"/>
                <a:cs typeface="可画腾龙体-简" panose="020B0500000000000000"/>
                <a:sym typeface="可画腾龙体-简" panose="020B0500000000000000"/>
              </a:rPr>
              <a:t>仔</a:t>
            </a:r>
            <a:endParaRPr lang="zh-CN" altLang="en-US" sz="26200">
              <a:solidFill>
                <a:srgbClr val="2E3239"/>
              </a:solidFill>
              <a:latin typeface="可画腾龙体-简" panose="020B0500000000000000"/>
              <a:ea typeface="可画腾龙体-简" panose="020B0500000000000000"/>
              <a:cs typeface="可画腾龙体-简" panose="020B0500000000000000"/>
              <a:sym typeface="可画腾龙体-简" panose="020B0500000000000000"/>
            </a:endParaRPr>
          </a:p>
        </p:txBody>
      </p:sp>
      <p:sp>
        <p:nvSpPr>
          <p:cNvPr id="24" name="TextBox 16"/>
          <p:cNvSpPr txBox="1"/>
          <p:nvPr/>
        </p:nvSpPr>
        <p:spPr>
          <a:xfrm>
            <a:off x="2590800" y="6591300"/>
            <a:ext cx="12547600" cy="7588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p>
            <a:pPr algn="ctr">
              <a:lnSpc>
                <a:spcPts val="5920"/>
              </a:lnSpc>
            </a:pPr>
            <a:r>
              <a:rPr lang="zh-CN" altLang="en-US" sz="4600" b="1" spc="800">
                <a:solidFill>
                  <a:srgbClr val="1C150A"/>
                </a:solidFill>
                <a:uFillTx/>
                <a:latin typeface="方正颜宋体" panose="02010600010101010101" charset="-122"/>
                <a:ea typeface="方正颜宋体" panose="02010600010101010101" charset="-122"/>
                <a:cs typeface="方正颜宋体" panose="02010600010101010101" charset="-122"/>
                <a:sym typeface="方正颜宋体" panose="02010600010101010101" charset="-122"/>
              </a:rPr>
              <a:t>广东客家传统服饰创意新路径</a:t>
            </a:r>
            <a:endParaRPr lang="zh-CN" altLang="en-US" sz="4600" b="1" spc="800">
              <a:solidFill>
                <a:srgbClr val="1C150A"/>
              </a:solidFill>
              <a:uFillTx/>
              <a:latin typeface="方正颜宋体" panose="02010600010101010101" charset="-122"/>
              <a:ea typeface="方正颜宋体" panose="02010600010101010101" charset="-122"/>
              <a:cs typeface="方正颜宋体" panose="02010600010101010101" charset="-122"/>
              <a:sym typeface="方正颜宋体" panose="02010600010101010101" charset="-122"/>
            </a:endParaRPr>
          </a:p>
        </p:txBody>
      </p:sp>
      <p:grpSp>
        <p:nvGrpSpPr>
          <p:cNvPr id="25" name="Group 5"/>
          <p:cNvGrpSpPr/>
          <p:nvPr/>
        </p:nvGrpSpPr>
        <p:grpSpPr>
          <a:xfrm rot="0">
            <a:off x="5897880" y="7521098"/>
            <a:ext cx="6492240" cy="114300"/>
            <a:chOff x="0" y="0"/>
            <a:chExt cx="8656320" cy="152400"/>
          </a:xfrm>
        </p:grpSpPr>
        <p:sp>
          <p:nvSpPr>
            <p:cNvPr id="26" name="AutoShape 6"/>
            <p:cNvSpPr/>
            <p:nvPr/>
          </p:nvSpPr>
          <p:spPr>
            <a:xfrm>
              <a:off x="0" y="101600"/>
              <a:ext cx="8656320" cy="0"/>
            </a:xfrm>
            <a:prstGeom prst="line">
              <a:avLst/>
            </a:prstGeom>
            <a:ln w="50800" cap="flat">
              <a:solidFill>
                <a:srgbClr val="403E0E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27" name="AutoShape 7"/>
            <p:cNvSpPr/>
            <p:nvPr/>
          </p:nvSpPr>
          <p:spPr>
            <a:xfrm flipV="1">
              <a:off x="3179934" y="76200"/>
              <a:ext cx="2296451" cy="0"/>
            </a:xfrm>
            <a:prstGeom prst="line">
              <a:avLst/>
            </a:prstGeom>
            <a:ln w="152400" cap="flat">
              <a:solidFill>
                <a:srgbClr val="403E0E"/>
              </a:solidFill>
              <a:prstDash val="solid"/>
              <a:headEnd type="none" w="sm" len="sm"/>
              <a:tailEnd type="none" w="sm" len="sm"/>
            </a:ln>
          </p:spPr>
        </p:sp>
      </p:grpSp>
      <p:grpSp>
        <p:nvGrpSpPr>
          <p:cNvPr id="28" name="Group 8"/>
          <p:cNvGrpSpPr/>
          <p:nvPr/>
        </p:nvGrpSpPr>
        <p:grpSpPr>
          <a:xfrm rot="0">
            <a:off x="7510531" y="8359298"/>
            <a:ext cx="3266938" cy="718726"/>
            <a:chOff x="0" y="0"/>
            <a:chExt cx="4355917" cy="958302"/>
          </a:xfrm>
        </p:grpSpPr>
        <p:sp>
          <p:nvSpPr>
            <p:cNvPr id="29" name="Freeform 9"/>
            <p:cNvSpPr/>
            <p:nvPr/>
          </p:nvSpPr>
          <p:spPr>
            <a:xfrm>
              <a:off x="0" y="0"/>
              <a:ext cx="4355917" cy="958302"/>
            </a:xfrm>
            <a:custGeom>
              <a:avLst/>
              <a:gdLst/>
              <a:ahLst/>
              <a:cxnLst/>
              <a:rect l="l" t="t" r="r" b="b"/>
              <a:pathLst>
                <a:path w="4355917" h="958302">
                  <a:moveTo>
                    <a:pt x="0" y="0"/>
                  </a:moveTo>
                  <a:lnTo>
                    <a:pt x="4355917" y="0"/>
                  </a:lnTo>
                  <a:lnTo>
                    <a:pt x="4355917" y="958302"/>
                  </a:lnTo>
                  <a:lnTo>
                    <a:pt x="0" y="9583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0" name="TextBox 10"/>
            <p:cNvSpPr txBox="1"/>
            <p:nvPr/>
          </p:nvSpPr>
          <p:spPr>
            <a:xfrm>
              <a:off x="528223" y="164546"/>
              <a:ext cx="3299471" cy="6316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p>
              <a:pPr algn="ctr">
                <a:lnSpc>
                  <a:spcPts val="3695"/>
                </a:lnSpc>
              </a:pPr>
              <a:r>
                <a:rPr lang="zh-CN" altLang="en-US" sz="2640" b="1">
                  <a:solidFill>
                    <a:srgbClr val="000000"/>
                  </a:solidFill>
                  <a:latin typeface="方正颜宋体" panose="02010600010101010101" charset="-122"/>
                  <a:ea typeface="方正颜宋体" panose="02010600010101010101" charset="-122"/>
                  <a:cs typeface="方正颜宋体" panose="02010600010101010101" charset="-122"/>
                  <a:sym typeface="方正颜宋体" panose="02010600010101010101" charset="-122"/>
                </a:rPr>
                <a:t>淡仔派</a:t>
              </a:r>
              <a:r>
                <a:rPr lang="zh-CN" altLang="en-US" sz="2640" b="1">
                  <a:solidFill>
                    <a:srgbClr val="000000"/>
                  </a:solidFill>
                  <a:latin typeface="方正颜宋体" panose="02010600010101010101" charset="-122"/>
                  <a:ea typeface="方正颜宋体" panose="02010600010101010101" charset="-122"/>
                  <a:cs typeface="方正颜宋体" panose="02010600010101010101" charset="-122"/>
                  <a:sym typeface="方正颜宋体" panose="02010600010101010101" charset="-122"/>
                </a:rPr>
                <a:t>队</a:t>
              </a:r>
              <a:endParaRPr lang="zh-CN" altLang="en-US" sz="2640" b="1">
                <a:solidFill>
                  <a:srgbClr val="000000"/>
                </a:solidFill>
                <a:latin typeface="方正颜宋体" panose="02010600010101010101" charset="-122"/>
                <a:ea typeface="方正颜宋体" panose="02010600010101010101" charset="-122"/>
                <a:cs typeface="方正颜宋体" panose="02010600010101010101" charset="-122"/>
                <a:sym typeface="方正颜宋体" panose="02010600010101010101" charset="-122"/>
              </a:endParaRPr>
            </a:p>
          </p:txBody>
        </p:sp>
      </p:grpSp>
      <p:pic>
        <p:nvPicPr>
          <p:cNvPr id="31" name="图片 30"/>
          <p:cNvPicPr>
            <a:picLocks noChangeAspect="1"/>
          </p:cNvPicPr>
          <p:nvPr/>
        </p:nvPicPr>
        <p:blipFill>
          <a:blip r:embed="rId6"/>
          <a:srcRect l="-51344" t="1" r="51344" b="-2698"/>
          <a:stretch>
            <a:fillRect/>
          </a:stretch>
        </p:blipFill>
        <p:spPr>
          <a:xfrm rot="21300000">
            <a:off x="10928985" y="6757035"/>
            <a:ext cx="5342890" cy="3789045"/>
          </a:xfrm>
          <a:prstGeom prst="rect">
            <a:avLst/>
          </a:prstGeom>
          <a:ln>
            <a:noFill/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  <a:reflection blurRad="6350" stA="50000" endA="300" endPos="38500" dist="50800" dir="5400000" sy="-100000" algn="bl" rotWithShape="0"/>
          </a:effectLst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6"/>
          <a:srcRect l="46211" t="-918"/>
          <a:stretch>
            <a:fillRect/>
          </a:stretch>
        </p:blipFill>
        <p:spPr>
          <a:xfrm rot="540000">
            <a:off x="15613380" y="6843395"/>
            <a:ext cx="2506980" cy="3310255"/>
          </a:xfrm>
          <a:prstGeom prst="rect">
            <a:avLst/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41" name="TextBox 3"/>
          <p:cNvSpPr txBox="1"/>
          <p:nvPr/>
        </p:nvSpPr>
        <p:spPr>
          <a:xfrm>
            <a:off x="13030200" y="38100"/>
            <a:ext cx="5448300" cy="9406255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p>
            <a:pPr algn="r">
              <a:lnSpc>
                <a:spcPts val="7170"/>
              </a:lnSpc>
            </a:pPr>
            <a:r>
              <a:rPr lang="zh-CN" altLang="en-US" sz="7170" spc="-387">
                <a:ln>
                  <a:noFill/>
                </a:ln>
                <a:solidFill>
                  <a:schemeClr val="tx1">
                    <a:lumMod val="50000"/>
                    <a:lumOff val="50000"/>
                    <a:alpha val="4706"/>
                  </a:schemeClr>
                </a:solidFill>
                <a:latin typeface="方正舒体" panose="02010601030101010101" charset="-122"/>
                <a:ea typeface="方正舒体" panose="02010601030101010101" charset="-122"/>
                <a:cs typeface="Liu Jian Mao Cao" panose="00000500000000000000"/>
                <a:sym typeface="Liu Jian Mao Cao" panose="00000500000000000000"/>
              </a:rPr>
              <a:t>让非遗走出历史、走进当下、走向未来，既不能蹴而就，也不能一劳永逸，必须遵循非遗保护传承规律，让非遗在保护传承中绽放光彩</a:t>
            </a:r>
            <a:endParaRPr lang="zh-CN" altLang="en-US" sz="7170" spc="-387">
              <a:ln>
                <a:noFill/>
              </a:ln>
              <a:solidFill>
                <a:schemeClr val="tx1">
                  <a:lumMod val="50000"/>
                  <a:lumOff val="50000"/>
                  <a:alpha val="4706"/>
                </a:schemeClr>
              </a:solidFill>
              <a:latin typeface="方正舒体" panose="02010601030101010101" charset="-122"/>
              <a:ea typeface="方正舒体" panose="02010601030101010101" charset="-122"/>
              <a:cs typeface="Liu Jian Mao Cao" panose="00000500000000000000"/>
              <a:sym typeface="Liu Jian Mao Cao" panose="0000050000000000000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/>
          <p:cNvSpPr txBox="1"/>
          <p:nvPr/>
        </p:nvSpPr>
        <p:spPr>
          <a:xfrm>
            <a:off x="4876800" y="495300"/>
            <a:ext cx="6931025" cy="683768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p>
            <a:pPr algn="r">
              <a:lnSpc>
                <a:spcPts val="7170"/>
              </a:lnSpc>
            </a:pPr>
            <a:r>
              <a:rPr lang="zh-CN" altLang="en-US" sz="7170" spc="-387">
                <a:ln>
                  <a:noFill/>
                </a:ln>
                <a:solidFill>
                  <a:schemeClr val="tx1">
                    <a:lumMod val="50000"/>
                    <a:lumOff val="50000"/>
                    <a:alpha val="4706"/>
                  </a:schemeClr>
                </a:solidFill>
                <a:latin typeface="方正舒体" panose="02010601030101010101" charset="-122"/>
                <a:ea typeface="方正舒体" panose="02010601030101010101" charset="-122"/>
                <a:cs typeface="Liu Jian Mao Cao" panose="00000500000000000000"/>
                <a:sym typeface="Liu Jian Mao Cao" panose="00000500000000000000"/>
              </a:rPr>
              <a:t>让非遗走出历史、走进当下、走向未来，既不能蹴而就，也不能一劳永逸，必须遵循非遗保护传承规律，让非遗在保护传承中绽放光彩</a:t>
            </a:r>
            <a:endParaRPr lang="zh-CN" altLang="en-US" sz="7170" spc="-387">
              <a:ln>
                <a:noFill/>
              </a:ln>
              <a:solidFill>
                <a:schemeClr val="tx1">
                  <a:lumMod val="50000"/>
                  <a:lumOff val="50000"/>
                  <a:alpha val="4706"/>
                </a:schemeClr>
              </a:solidFill>
              <a:latin typeface="方正舒体" panose="02010601030101010101" charset="-122"/>
              <a:ea typeface="方正舒体" panose="02010601030101010101" charset="-122"/>
              <a:cs typeface="Liu Jian Mao Cao" panose="00000500000000000000"/>
              <a:sym typeface="Liu Jian Mao Cao" panose="00000500000000000000"/>
            </a:endParaRPr>
          </a:p>
        </p:txBody>
      </p:sp>
      <p:sp>
        <p:nvSpPr>
          <p:cNvPr id="31" name="Freeform 8"/>
          <p:cNvSpPr/>
          <p:nvPr/>
        </p:nvSpPr>
        <p:spPr>
          <a:xfrm>
            <a:off x="1370965" y="7795260"/>
            <a:ext cx="9985375" cy="1823720"/>
          </a:xfrm>
          <a:custGeom>
            <a:avLst/>
            <a:gdLst/>
            <a:ahLst/>
            <a:cxnLst/>
            <a:rect l="l" t="t" r="r" b="b"/>
            <a:pathLst>
              <a:path w="4039565" h="747255">
                <a:moveTo>
                  <a:pt x="0" y="0"/>
                </a:moveTo>
                <a:lnTo>
                  <a:pt x="4039565" y="0"/>
                </a:lnTo>
                <a:lnTo>
                  <a:pt x="4039565" y="747255"/>
                </a:lnTo>
                <a:lnTo>
                  <a:pt x="0" y="747255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</p:spPr>
        <p:txBody>
          <a:bodyPr/>
          <a:p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 rot="-5733623">
            <a:off x="-3504284" y="-2751131"/>
            <a:ext cx="4535076" cy="4675336"/>
          </a:xfrm>
          <a:custGeom>
            <a:avLst/>
            <a:gdLst/>
            <a:ahLst/>
            <a:cxnLst/>
            <a:rect l="l" t="t" r="r" b="b"/>
            <a:pathLst>
              <a:path w="4535076" h="4675336">
                <a:moveTo>
                  <a:pt x="0" y="0"/>
                </a:moveTo>
                <a:lnTo>
                  <a:pt x="4535076" y="0"/>
                </a:lnTo>
                <a:lnTo>
                  <a:pt x="4535076" y="4675336"/>
                </a:lnTo>
                <a:lnTo>
                  <a:pt x="0" y="4675336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26" name="TextBox 2"/>
          <p:cNvSpPr txBox="1"/>
          <p:nvPr/>
        </p:nvSpPr>
        <p:spPr>
          <a:xfrm>
            <a:off x="1028700" y="619591"/>
            <a:ext cx="15753846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p>
            <a:pPr marL="0" lvl="0" indent="0" algn="just">
              <a:lnSpc>
                <a:spcPts val="5630"/>
              </a:lnSpc>
              <a:spcBef>
                <a:spcPct val="0"/>
              </a:spcBef>
            </a:pPr>
            <a:r>
              <a:rPr lang="zh-CN" altLang="en-US" sz="5410" b="1" u="none" strike="noStrike">
                <a:solidFill>
                  <a:srgbClr val="2E3239"/>
                </a:solidFill>
                <a:latin typeface="华文中宋" panose="02010600040101010101" charset="-122"/>
                <a:ea typeface="华文中宋" panose="02010600040101010101" charset="-122"/>
                <a:cs typeface="造字工房刻宋体 粗体" charset="-122"/>
                <a:sym typeface="造字工房刻宋体 粗体" charset="-122"/>
              </a:rPr>
              <a:t>政策背景</a:t>
            </a:r>
            <a:endParaRPr lang="zh-CN" altLang="en-US" sz="5410" b="1" u="none" strike="noStrike">
              <a:solidFill>
                <a:srgbClr val="2E3239"/>
              </a:solidFill>
              <a:latin typeface="华文中宋" panose="02010600040101010101" charset="-122"/>
              <a:ea typeface="华文中宋" panose="02010600040101010101" charset="-122"/>
              <a:cs typeface="造字工房刻宋体 粗体" charset="-122"/>
              <a:sym typeface="造字工房刻宋体 粗体" charset="-122"/>
            </a:endParaRPr>
          </a:p>
        </p:txBody>
      </p:sp>
      <p:pic>
        <p:nvPicPr>
          <p:cNvPr id="42" name="图片 4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56340" y="190500"/>
            <a:ext cx="1986915" cy="1450340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114300"/>
            <a:ext cx="2072005" cy="1375410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3716000" y="367030"/>
            <a:ext cx="1791970" cy="850265"/>
          </a:xfrm>
          <a:prstGeom prst="rect">
            <a:avLst/>
          </a:prstGeom>
        </p:spPr>
      </p:pic>
      <p:sp>
        <p:nvSpPr>
          <p:cNvPr id="45" name="文本框 44"/>
          <p:cNvSpPr txBox="1"/>
          <p:nvPr/>
        </p:nvSpPr>
        <p:spPr>
          <a:xfrm>
            <a:off x="15392400" y="599440"/>
            <a:ext cx="3148965" cy="70675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zh-CN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——广东传统客家服饰</a:t>
            </a:r>
            <a:endParaRPr lang="en-US" altLang="zh-CN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en-US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          </a:t>
            </a:r>
            <a:r>
              <a:rPr lang="zh-CN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体验创意新路径 </a:t>
            </a:r>
            <a:endParaRPr lang="zh-CN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00" name="图片 99"/>
          <p:cNvPicPr/>
          <p:nvPr/>
        </p:nvPicPr>
        <p:blipFill>
          <a:blip r:embed="rId5"/>
          <a:stretch>
            <a:fillRect/>
          </a:stretch>
        </p:blipFill>
        <p:spPr>
          <a:xfrm>
            <a:off x="13030200" y="7277100"/>
            <a:ext cx="4965700" cy="246126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" name="TextBox 10"/>
          <p:cNvSpPr txBox="1"/>
          <p:nvPr/>
        </p:nvSpPr>
        <p:spPr>
          <a:xfrm>
            <a:off x="5638800" y="647700"/>
            <a:ext cx="5180965" cy="112395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p>
            <a:pPr algn="l">
              <a:lnSpc>
                <a:spcPts val="6150"/>
              </a:lnSpc>
            </a:pPr>
            <a:r>
              <a:rPr lang="zh-CN" altLang="en-US" sz="4400" b="1">
                <a:solidFill>
                  <a:srgbClr val="702D34"/>
                </a:solidFill>
                <a:latin typeface="字由点字小隶书" panose="00020600040101010101" charset="-122"/>
                <a:ea typeface="字由点字小隶书" panose="00020600040101010101" charset="-122"/>
                <a:cs typeface="字由点字小隶书" panose="00020600040101010101" charset="-122"/>
                <a:sym typeface="字由点字小隶书" panose="00020600040101010101" charset="-122"/>
              </a:rPr>
              <a:t>古韵今风</a:t>
            </a:r>
            <a:r>
              <a:rPr lang="en-US" altLang="zh-CN" sz="4400" b="1">
                <a:solidFill>
                  <a:srgbClr val="702D34"/>
                </a:solidFill>
                <a:latin typeface="字由点字小隶书" panose="00020600040101010101" charset="-122"/>
                <a:ea typeface="字由点字小隶书" panose="00020600040101010101" charset="-122"/>
                <a:cs typeface="字由点字小隶书" panose="00020600040101010101" charset="-122"/>
                <a:sym typeface="字由点字小隶书" panose="00020600040101010101" charset="-122"/>
              </a:rPr>
              <a:t> </a:t>
            </a:r>
            <a:r>
              <a:rPr lang="zh-CN" altLang="en-US" sz="4400" b="1">
                <a:solidFill>
                  <a:srgbClr val="702D34"/>
                </a:solidFill>
                <a:latin typeface="字由点字小隶书" panose="00020600040101010101" charset="-122"/>
                <a:ea typeface="字由点字小隶书" panose="00020600040101010101" charset="-122"/>
                <a:cs typeface="字由点字小隶书" panose="00020600040101010101" charset="-122"/>
                <a:sym typeface="字由点字小隶书" panose="00020600040101010101" charset="-122"/>
              </a:rPr>
              <a:t>非遗续章</a:t>
            </a:r>
            <a:endParaRPr lang="zh-CN" altLang="en-US" sz="4400" b="1">
              <a:solidFill>
                <a:srgbClr val="702D34"/>
              </a:solidFill>
              <a:latin typeface="字由点字小隶书" panose="00020600040101010101" charset="-122"/>
              <a:ea typeface="字由点字小隶书" panose="00020600040101010101" charset="-122"/>
              <a:cs typeface="字由点字小隶书" panose="00020600040101010101" charset="-122"/>
              <a:sym typeface="字由点字小隶书" panose="00020600040101010101" charset="-122"/>
            </a:endParaRPr>
          </a:p>
          <a:p>
            <a:pPr algn="l">
              <a:lnSpc>
                <a:spcPts val="6150"/>
              </a:lnSpc>
            </a:pPr>
            <a:endParaRPr lang="zh-CN" altLang="en-US" sz="4400" b="1">
              <a:solidFill>
                <a:srgbClr val="702D34"/>
              </a:solidFill>
              <a:latin typeface="字由点字小隶书" panose="00020600040101010101" charset="-122"/>
              <a:ea typeface="字由点字小隶书" panose="00020600040101010101" charset="-122"/>
              <a:cs typeface="字由点字小隶书" panose="00020600040101010101" charset="-122"/>
              <a:sym typeface="字由点字小隶书" panose="00020600040101010101" charset="-122"/>
            </a:endParaRPr>
          </a:p>
          <a:p>
            <a:pPr algn="l">
              <a:lnSpc>
                <a:spcPts val="6150"/>
              </a:lnSpc>
            </a:pPr>
            <a:endParaRPr lang="zh-CN" altLang="en-US" sz="4400" b="1">
              <a:solidFill>
                <a:srgbClr val="702D34"/>
              </a:solidFill>
              <a:latin typeface="字由点字小隶书" panose="00020600040101010101" charset="-122"/>
              <a:ea typeface="字由点字小隶书" panose="00020600040101010101" charset="-122"/>
              <a:cs typeface="字由点字小隶书" panose="00020600040101010101" charset="-122"/>
              <a:sym typeface="字由点字小隶书" panose="00020600040101010101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 rot="0">
            <a:off x="7233920" y="2131695"/>
            <a:ext cx="4339590" cy="4694555"/>
            <a:chOff x="17408" y="-924"/>
            <a:chExt cx="9947" cy="8282"/>
          </a:xfrm>
          <a:scene3d>
            <a:camera prst="obliqueTopLeft"/>
            <a:lightRig rig="threePt" dir="t"/>
          </a:scene3d>
        </p:grpSpPr>
        <p:pic>
          <p:nvPicPr>
            <p:cNvPr id="54" name="图片 53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8089" y="-924"/>
              <a:ext cx="8668" cy="6435"/>
            </a:xfrm>
            <a:prstGeom prst="rect">
              <a:avLst/>
            </a:prstGeom>
            <a:noFill/>
            <a:ln w="190500" cap="rnd">
              <a:solidFill>
                <a:srgbClr val="FFFFFF"/>
              </a:solidFill>
            </a:ln>
            <a:effectLst>
              <a:outerShdw blurRad="50800" dist="50800" dir="1200000" algn="ctr" rotWithShape="0">
                <a:srgbClr val="000000">
                  <a:alpha val="43000"/>
                </a:srgbClr>
              </a:outerShdw>
            </a:effectLst>
            <a:sp3d contourW="6350">
              <a:bevelT w="50800" h="16510"/>
              <a:contourClr>
                <a:srgbClr val="C0C0C0"/>
              </a:contourClr>
            </a:sp3d>
          </p:spPr>
        </p:pic>
        <p:pic>
          <p:nvPicPr>
            <p:cNvPr id="55" name="图片 54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0"/>
            <a:stretch>
              <a:fillRect/>
            </a:stretch>
          </p:blipFill>
          <p:spPr>
            <a:xfrm>
              <a:off x="17408" y="5738"/>
              <a:ext cx="9947" cy="162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p3d contourW="6350">
              <a:bevelT w="50800" h="16510"/>
              <a:contourClr>
                <a:srgbClr val="C0C0C0"/>
              </a:contourClr>
            </a:sp3d>
          </p:spPr>
        </p:pic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893675" y="1566545"/>
            <a:ext cx="5048250" cy="251396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030200" y="4229100"/>
            <a:ext cx="4876800" cy="2741930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/>
          </a:scene3d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13"/>
          <a:srcRect b="35686"/>
          <a:stretch>
            <a:fillRect/>
          </a:stretch>
        </p:blipFill>
        <p:spPr>
          <a:xfrm>
            <a:off x="623570" y="2171700"/>
            <a:ext cx="5326380" cy="448818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7" name="矩形 6"/>
          <p:cNvSpPr/>
          <p:nvPr/>
        </p:nvSpPr>
        <p:spPr>
          <a:xfrm>
            <a:off x="1371600" y="5372100"/>
            <a:ext cx="3962400" cy="53340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9" name="直接箭头连接符 8"/>
          <p:cNvCxnSpPr>
            <a:stCxn id="7" idx="0"/>
          </p:cNvCxnSpPr>
          <p:nvPr/>
        </p:nvCxnSpPr>
        <p:spPr>
          <a:xfrm flipV="1">
            <a:off x="3352800" y="4991100"/>
            <a:ext cx="228600" cy="381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1219200" y="4533900"/>
            <a:ext cx="5213350" cy="3683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</a:rPr>
              <a:t>加强非遗保护和活态传承，助力文化保育工作</a:t>
            </a:r>
            <a:endParaRPr lang="zh-CN" altLang="en-US">
              <a:solidFill>
                <a:srgbClr val="FF0000"/>
              </a:solidFill>
              <a:latin typeface="华文中宋" panose="02010600040101010101" charset="-122"/>
              <a:ea typeface="华文中宋" panose="02010600040101010101" charset="-122"/>
            </a:endParaRPr>
          </a:p>
        </p:txBody>
      </p:sp>
      <p:sp>
        <p:nvSpPr>
          <p:cNvPr id="13" name="TextBox 10"/>
          <p:cNvSpPr txBox="1"/>
          <p:nvPr/>
        </p:nvSpPr>
        <p:spPr>
          <a:xfrm>
            <a:off x="2057400" y="7021195"/>
            <a:ext cx="8801735" cy="2545715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p>
            <a:pPr algn="l">
              <a:lnSpc>
                <a:spcPts val="6150"/>
              </a:lnSpc>
            </a:pPr>
            <a:endParaRPr lang="en-US" altLang="zh-CN" sz="3200">
              <a:solidFill>
                <a:srgbClr val="702D34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字由点字小隶书" panose="00020600040101010101" charset="-122"/>
            </a:endParaRPr>
          </a:p>
          <a:p>
            <a:pPr indent="0" algn="l" fontAlgn="auto">
              <a:lnSpc>
                <a:spcPts val="6150"/>
              </a:lnSpc>
            </a:pPr>
            <a:r>
              <a:rPr lang="zh-CN" altLang="en-US" sz="3200">
                <a:solidFill>
                  <a:schemeClr val="accent2">
                    <a:lumMod val="75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字由点字小隶书" panose="00020600040101010101" charset="-122"/>
              </a:rPr>
              <a:t>党的二十大提出：</a:t>
            </a:r>
            <a:r>
              <a:rPr lang="en-US" altLang="zh-CN" sz="3200">
                <a:solidFill>
                  <a:schemeClr val="accent2">
                    <a:lumMod val="75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字由点字小隶书" panose="00020600040101010101" charset="-122"/>
              </a:rPr>
              <a:t>“</a:t>
            </a:r>
            <a:r>
              <a:rPr lang="zh-CN" altLang="en-US" sz="3200">
                <a:solidFill>
                  <a:schemeClr val="accent2">
                    <a:lumMod val="75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字由点字小隶书" panose="00020600040101010101" charset="-122"/>
              </a:rPr>
              <a:t>加大文物和文化遗产保护力度，加强城乡建设中历史文化保护传承</a:t>
            </a:r>
            <a:r>
              <a:rPr lang="en-US" altLang="zh-CN" sz="3200">
                <a:solidFill>
                  <a:schemeClr val="accent2">
                    <a:lumMod val="75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字由点字小隶书" panose="00020600040101010101" charset="-122"/>
              </a:rPr>
              <a:t>”</a:t>
            </a:r>
            <a:r>
              <a:rPr lang="zh-CN" altLang="en-US" sz="3200">
                <a:solidFill>
                  <a:schemeClr val="accent2">
                    <a:lumMod val="75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字由点字小隶书" panose="00020600040101010101" charset="-122"/>
              </a:rPr>
              <a:t>。</a:t>
            </a:r>
            <a:endParaRPr lang="zh-CN" altLang="en-US" sz="3200">
              <a:solidFill>
                <a:schemeClr val="accent2">
                  <a:lumMod val="75000"/>
                </a:schemeClr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字由点字小隶书" panose="00020600040101010101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rot="-5733623">
            <a:off x="-3504284" y="-2751131"/>
            <a:ext cx="4535076" cy="4675336"/>
          </a:xfrm>
          <a:custGeom>
            <a:avLst/>
            <a:gdLst/>
            <a:ahLst/>
            <a:cxnLst/>
            <a:rect l="l" t="t" r="r" b="b"/>
            <a:pathLst>
              <a:path w="4535076" h="4675336">
                <a:moveTo>
                  <a:pt x="0" y="0"/>
                </a:moveTo>
                <a:lnTo>
                  <a:pt x="4535076" y="0"/>
                </a:lnTo>
                <a:lnTo>
                  <a:pt x="4535076" y="4675336"/>
                </a:lnTo>
                <a:lnTo>
                  <a:pt x="0" y="46753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25" name="TextBox 2"/>
          <p:cNvSpPr txBox="1"/>
          <p:nvPr/>
        </p:nvSpPr>
        <p:spPr>
          <a:xfrm>
            <a:off x="1028700" y="619591"/>
            <a:ext cx="15753846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5630"/>
              </a:lnSpc>
              <a:spcBef>
                <a:spcPct val="0"/>
              </a:spcBef>
            </a:pPr>
            <a:r>
              <a:rPr lang="zh-CN" altLang="en-US" sz="5410" b="1" u="none" strike="noStrike">
                <a:solidFill>
                  <a:srgbClr val="2E3239"/>
                </a:solidFill>
                <a:latin typeface="华文中宋" panose="02010600040101010101" charset="-122"/>
                <a:ea typeface="华文中宋" panose="02010600040101010101" charset="-122"/>
                <a:cs typeface="造字工房刻宋体 粗体" charset="-122"/>
                <a:sym typeface="造字工房刻宋体 粗体" charset="-122"/>
              </a:rPr>
              <a:t>行业现状</a:t>
            </a:r>
            <a:endParaRPr lang="zh-CN" altLang="en-US" sz="5410" b="1" u="none" strike="noStrike">
              <a:solidFill>
                <a:srgbClr val="2E3239"/>
              </a:solidFill>
              <a:latin typeface="华文中宋" panose="02010600040101010101" charset="-122"/>
              <a:ea typeface="华文中宋" panose="02010600040101010101" charset="-122"/>
              <a:cs typeface="造字工房刻宋体 粗体" charset="-122"/>
              <a:sym typeface="造字工房刻宋体 粗体" charset="-122"/>
            </a:endParaRPr>
          </a:p>
        </p:txBody>
      </p:sp>
      <p:sp>
        <p:nvSpPr>
          <p:cNvPr id="26" name="Freeform 8"/>
          <p:cNvSpPr/>
          <p:nvPr/>
        </p:nvSpPr>
        <p:spPr>
          <a:xfrm>
            <a:off x="1524000" y="1901825"/>
            <a:ext cx="5568950" cy="1972310"/>
          </a:xfrm>
          <a:custGeom>
            <a:avLst/>
            <a:gdLst/>
            <a:ahLst/>
            <a:cxnLst/>
            <a:rect l="l" t="t" r="r" b="b"/>
            <a:pathLst>
              <a:path w="6547484" h="1650519">
                <a:moveTo>
                  <a:pt x="6387464" y="0"/>
                </a:moveTo>
                <a:lnTo>
                  <a:pt x="160020" y="0"/>
                </a:lnTo>
                <a:lnTo>
                  <a:pt x="0" y="160020"/>
                </a:lnTo>
                <a:lnTo>
                  <a:pt x="0" y="1490499"/>
                </a:lnTo>
                <a:lnTo>
                  <a:pt x="160020" y="1650519"/>
                </a:lnTo>
                <a:lnTo>
                  <a:pt x="6387464" y="1650519"/>
                </a:lnTo>
                <a:lnTo>
                  <a:pt x="6547484" y="1490499"/>
                </a:lnTo>
                <a:lnTo>
                  <a:pt x="6547484" y="160020"/>
                </a:lnTo>
                <a:lnTo>
                  <a:pt x="6387464" y="0"/>
                </a:lnTo>
                <a:close/>
              </a:path>
            </a:pathLst>
          </a:custGeom>
          <a:ln w="9525" cap="flat" cmpd="sng" algn="ctr">
            <a:solidFill>
              <a:prstClr val="black"/>
            </a:solidFill>
            <a:prstDash val="dash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sp>
      <p:sp>
        <p:nvSpPr>
          <p:cNvPr id="28" name="TextBox 11"/>
          <p:cNvSpPr txBox="1"/>
          <p:nvPr/>
        </p:nvSpPr>
        <p:spPr>
          <a:xfrm>
            <a:off x="2057400" y="1969770"/>
            <a:ext cx="4765675" cy="21234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p>
            <a:pPr indent="0" algn="l" fontAlgn="auto">
              <a:lnSpc>
                <a:spcPct val="125000"/>
              </a:lnSpc>
            </a:pPr>
            <a:r>
              <a:rPr lang="en-US" sz="4400">
                <a:solidFill>
                  <a:srgbClr val="000000"/>
                </a:solidFill>
                <a:latin typeface="华文中宋" panose="02010600040101010101" charset="-122"/>
                <a:ea typeface="华文中宋" panose="02010600040101010101" charset="-122"/>
                <a:cs typeface="字由点字小隶书" panose="00020600040101010101" charset="-122"/>
                <a:sym typeface="Arial" panose="020B0604020202020204"/>
              </a:rPr>
              <a:t>非遗生态</a:t>
            </a:r>
            <a:r>
              <a:rPr lang="en-US" sz="4400" b="1">
                <a:solidFill>
                  <a:schemeClr val="accent2">
                    <a:lumMod val="75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字由点字小隶书" panose="00020600040101010101" charset="-122"/>
                <a:sym typeface="Arial" panose="020B0604020202020204"/>
              </a:rPr>
              <a:t>土壤消失</a:t>
            </a:r>
            <a:r>
              <a:rPr lang="en-US" sz="4400">
                <a:solidFill>
                  <a:srgbClr val="000000"/>
                </a:solidFill>
                <a:latin typeface="华文中宋" panose="02010600040101010101" charset="-122"/>
                <a:ea typeface="华文中宋" panose="02010600040101010101" charset="-122"/>
                <a:cs typeface="字由点字小隶书" panose="00020600040101010101" charset="-122"/>
                <a:sym typeface="Arial" panose="020B0604020202020204"/>
              </a:rPr>
              <a:t>，急需重造生存土壤</a:t>
            </a:r>
            <a:r>
              <a:rPr lang="zh-CN" altLang="en-US" sz="4400">
                <a:solidFill>
                  <a:srgbClr val="000000"/>
                </a:solidFill>
                <a:latin typeface="华文中宋" panose="02010600040101010101" charset="-122"/>
                <a:ea typeface="华文中宋" panose="02010600040101010101" charset="-122"/>
                <a:cs typeface="字由点字小隶书" panose="00020600040101010101" charset="-122"/>
                <a:sym typeface="Arial" panose="020B0604020202020204"/>
              </a:rPr>
              <a:t>。</a:t>
            </a:r>
            <a:endParaRPr lang="en-US" sz="4400">
              <a:solidFill>
                <a:srgbClr val="000000"/>
              </a:solidFill>
              <a:latin typeface="华文中宋" panose="02010600040101010101" charset="-122"/>
              <a:ea typeface="华文中宋" panose="02010600040101010101" charset="-122"/>
              <a:cs typeface="字由点字小隶书" panose="00020600040101010101" charset="-122"/>
              <a:sym typeface="+mn-ea"/>
            </a:endParaRPr>
          </a:p>
          <a:p>
            <a:pPr algn="l">
              <a:lnSpc>
                <a:spcPts val="3360"/>
              </a:lnSpc>
            </a:pPr>
            <a:endParaRPr lang="en-US" sz="4400">
              <a:solidFill>
                <a:srgbClr val="000000"/>
              </a:solidFill>
              <a:latin typeface="华文中宋" panose="02010600040101010101" charset="-122"/>
              <a:ea typeface="华文中宋" panose="02010600040101010101" charset="-122"/>
              <a:cs typeface="字由点字小隶书" panose="00020600040101010101" charset="-122"/>
              <a:sym typeface="+mn-ea"/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1524000" y="4657725"/>
            <a:ext cx="5655945" cy="511683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b="1">
              <a:latin typeface="+mn-ea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1714500" y="4206240"/>
            <a:ext cx="5195570" cy="660400"/>
            <a:chOff x="1306" y="4008"/>
            <a:chExt cx="6453" cy="801"/>
          </a:xfrm>
        </p:grpSpPr>
        <p:sp>
          <p:nvSpPr>
            <p:cNvPr id="32" name="圆角矩形 31"/>
            <p:cNvSpPr/>
            <p:nvPr/>
          </p:nvSpPr>
          <p:spPr>
            <a:xfrm>
              <a:off x="1306" y="4008"/>
              <a:ext cx="6313" cy="801"/>
            </a:xfrm>
            <a:prstGeom prst="roundRect">
              <a:avLst/>
            </a:prstGeom>
            <a:solidFill>
              <a:schemeClr val="accent6">
                <a:lumMod val="50000"/>
                <a:alpha val="85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b="1">
                <a:latin typeface="+mn-ea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306" y="4128"/>
              <a:ext cx="6453" cy="484"/>
            </a:xfrm>
            <a:prstGeom prst="rect">
              <a:avLst/>
            </a:prstGeom>
            <a:noFill/>
            <a:effectLst>
              <a:softEdge rad="31750"/>
            </a:effectLst>
          </p:spPr>
          <p:txBody>
            <a:bodyPr wrap="square" rtlCol="0">
              <a:spAutoFit/>
            </a:bodyPr>
            <a:p>
              <a:r>
                <a:rPr lang="en-US" altLang="zh-CN" sz="2000" b="1" dirty="0">
                  <a:solidFill>
                    <a:schemeClr val="bg1"/>
                  </a:solidFill>
                  <a:latin typeface="+mn-ea"/>
                  <a:ea typeface="+mn-ea"/>
                  <a:cs typeface="+mn-ea"/>
                </a:rPr>
                <a:t>2023-2025</a:t>
              </a:r>
              <a:r>
                <a:rPr lang="zh-CN" altLang="en-US" sz="2000" b="1" dirty="0">
                  <a:solidFill>
                    <a:schemeClr val="bg1"/>
                  </a:solidFill>
                  <a:latin typeface="+mn-ea"/>
                  <a:ea typeface="+mn-ea"/>
                  <a:cs typeface="+mn-ea"/>
                </a:rPr>
                <a:t>年文创市场需求统计及预测</a:t>
              </a:r>
              <a:endParaRPr lang="zh-CN" altLang="en-US" sz="2000" b="1" dirty="0">
                <a:solidFill>
                  <a:schemeClr val="bg1"/>
                </a:solidFill>
                <a:latin typeface="+mn-ea"/>
                <a:ea typeface="+mn-ea"/>
                <a:cs typeface="+mn-ea"/>
              </a:endParaRPr>
            </a:p>
          </p:txBody>
        </p:sp>
      </p:grpSp>
      <p:graphicFrame>
        <p:nvGraphicFramePr>
          <p:cNvPr id="34" name="图表 33"/>
          <p:cNvGraphicFramePr/>
          <p:nvPr>
            <p:custDataLst>
              <p:tags r:id="rId3"/>
            </p:custDataLst>
          </p:nvPr>
        </p:nvGraphicFramePr>
        <p:xfrm>
          <a:off x="1714500" y="5295900"/>
          <a:ext cx="5245100" cy="4028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pic>
        <p:nvPicPr>
          <p:cNvPr id="42" name="图片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56340" y="190500"/>
            <a:ext cx="1986915" cy="1450340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2000" y="114300"/>
            <a:ext cx="2072005" cy="1375410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3716000" y="367030"/>
            <a:ext cx="1791970" cy="850265"/>
          </a:xfrm>
          <a:prstGeom prst="rect">
            <a:avLst/>
          </a:prstGeom>
        </p:spPr>
      </p:pic>
      <p:sp>
        <p:nvSpPr>
          <p:cNvPr id="45" name="文本框 44"/>
          <p:cNvSpPr txBox="1"/>
          <p:nvPr/>
        </p:nvSpPr>
        <p:spPr>
          <a:xfrm>
            <a:off x="15392400" y="599440"/>
            <a:ext cx="3148965" cy="70675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zh-CN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——广东传统客家服饰</a:t>
            </a:r>
            <a:endParaRPr lang="en-US" altLang="zh-CN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en-US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          </a:t>
            </a:r>
            <a:r>
              <a:rPr lang="zh-CN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体验创意新路径 </a:t>
            </a:r>
            <a:endParaRPr lang="zh-CN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" name="Group 16"/>
          <p:cNvGrpSpPr/>
          <p:nvPr/>
        </p:nvGrpSpPr>
        <p:grpSpPr>
          <a:xfrm rot="0">
            <a:off x="8792210" y="1896745"/>
            <a:ext cx="1311910" cy="1311910"/>
            <a:chOff x="0" y="0"/>
            <a:chExt cx="812800" cy="812800"/>
          </a:xfrm>
        </p:grpSpPr>
        <p:sp>
          <p:nvSpPr>
            <p:cNvPr id="5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66F4A"/>
            </a:solidFill>
          </p:spPr>
        </p:sp>
        <p:sp>
          <p:nvSpPr>
            <p:cNvPr id="6" name="TextBox 1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p>
              <a:pPr algn="ctr">
                <a:lnSpc>
                  <a:spcPts val="3360"/>
                </a:lnSpc>
              </a:pPr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0363200" y="1976120"/>
            <a:ext cx="5078095" cy="7385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p>
            <a:pPr algn="l">
              <a:lnSpc>
                <a:spcPts val="5760"/>
              </a:lnSpc>
            </a:pPr>
            <a:r>
              <a:rPr lang="zh-CN" altLang="en-US" sz="4000">
                <a:solidFill>
                  <a:srgbClr val="000000"/>
                </a:solidFill>
                <a:latin typeface="隶书" panose="02010509060101010101" charset="-122"/>
                <a:ea typeface="隶书" panose="02010509060101010101" charset="-122"/>
                <a:cs typeface="字由点字小隶书" panose="00020600040101010101" charset="-122"/>
                <a:sym typeface="字由点字小隶书" panose="00020600040101010101" charset="-122"/>
              </a:rPr>
              <a:t>认知局限，传承断代</a:t>
            </a:r>
            <a:endParaRPr lang="zh-CN" altLang="en-US" sz="4000">
              <a:solidFill>
                <a:srgbClr val="000000"/>
              </a:solidFill>
              <a:latin typeface="隶书" panose="02010509060101010101" charset="-122"/>
              <a:ea typeface="隶书" panose="02010509060101010101" charset="-122"/>
              <a:cs typeface="字由点字小隶书" panose="00020600040101010101" charset="-122"/>
              <a:sym typeface="字由点字小隶书" panose="00020600040101010101" charset="-122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0379710" y="2754630"/>
            <a:ext cx="5802630" cy="2266315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p>
            <a:pPr algn="l">
              <a:lnSpc>
                <a:spcPts val="3360"/>
              </a:lnSpc>
            </a:pPr>
            <a:r>
              <a:rPr lang="zh-CN" altLang="en-US" sz="21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字由点字小隶书" panose="00020600040101010101" charset="-122"/>
                <a:sym typeface="字由点字小隶书" panose="00020600040101010101" charset="-122"/>
              </a:rPr>
              <a:t>人们对非遗文化的了解不够深入，甚至存在认知误区，缺乏对非遗文化本身的理解和尊重，影响项目的质量和可持续性。</a:t>
            </a:r>
            <a:r>
              <a:rPr lang="zh-CN" altLang="en-US" sz="21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字由点字小隶书" panose="00020600040101010101" charset="-122"/>
                <a:sym typeface="字由点字小隶书" panose="00020600040101010101" charset="-122"/>
              </a:rPr>
              <a:t>与此同时传承人断代现象严重，许多非遗技艺面临失传的风险。</a:t>
            </a:r>
            <a:endParaRPr lang="en-US" altLang="zh-CN" sz="21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字由点字小隶书" panose="00020600040101010101" charset="-122"/>
              <a:sym typeface="字由点字小隶书" panose="00020600040101010101" charset="-122"/>
            </a:endParaRPr>
          </a:p>
        </p:txBody>
      </p:sp>
      <p:grpSp>
        <p:nvGrpSpPr>
          <p:cNvPr id="21" name="Group 21"/>
          <p:cNvGrpSpPr/>
          <p:nvPr/>
        </p:nvGrpSpPr>
        <p:grpSpPr>
          <a:xfrm rot="0">
            <a:off x="8868410" y="5249545"/>
            <a:ext cx="1311910" cy="1311910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17565"/>
            </a:solidFill>
            <a:ln cap="sq">
              <a:noFill/>
              <a:prstDash val="solid"/>
              <a:miter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p>
              <a:pPr marL="0" lvl="0" indent="0" algn="ctr">
                <a:lnSpc>
                  <a:spcPts val="3695"/>
                </a:lnSpc>
                <a:spcBef>
                  <a:spcPct val="0"/>
                </a:spcBef>
              </a:pP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0439400" y="5366385"/>
            <a:ext cx="4872355" cy="7385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p>
            <a:pPr algn="l">
              <a:lnSpc>
                <a:spcPts val="5760"/>
              </a:lnSpc>
            </a:pPr>
            <a:r>
              <a:rPr lang="zh-CN" altLang="en-US" sz="4000">
                <a:solidFill>
                  <a:srgbClr val="000000"/>
                </a:solidFill>
                <a:latin typeface="隶书" panose="02010509060101010101" charset="-122"/>
                <a:ea typeface="隶书" panose="02010509060101010101" charset="-122"/>
                <a:cs typeface="字由点字小隶书" panose="00020600040101010101" charset="-122"/>
                <a:sym typeface="字由点字小隶书" panose="00020600040101010101" charset="-122"/>
              </a:rPr>
              <a:t>资源匮乏，创新不足</a:t>
            </a:r>
            <a:endParaRPr lang="zh-CN" altLang="en-US" sz="4000">
              <a:solidFill>
                <a:srgbClr val="000000"/>
              </a:solidFill>
              <a:latin typeface="隶书" panose="02010509060101010101" charset="-122"/>
              <a:ea typeface="隶书" panose="02010509060101010101" charset="-122"/>
              <a:cs typeface="字由点字小隶书" panose="00020600040101010101" charset="-122"/>
              <a:sym typeface="字由点字小隶书" panose="00020600040101010101" charset="-122"/>
            </a:endParaRPr>
          </a:p>
        </p:txBody>
      </p:sp>
      <p:sp>
        <p:nvSpPr>
          <p:cNvPr id="7" name="TextBox 25"/>
          <p:cNvSpPr txBox="1"/>
          <p:nvPr/>
        </p:nvSpPr>
        <p:spPr>
          <a:xfrm>
            <a:off x="10439400" y="6285865"/>
            <a:ext cx="5786120" cy="17233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p>
            <a:pPr algn="l">
              <a:lnSpc>
                <a:spcPts val="3360"/>
              </a:lnSpc>
            </a:pPr>
            <a:r>
              <a:rPr lang="zh-CN" altLang="en-US" sz="21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字由点字小隶书" panose="00020600040101010101" charset="-122"/>
                <a:sym typeface="字由点字小隶书" panose="00020600040101010101" charset="-122"/>
              </a:rPr>
              <a:t>非遗文化资源分散且传承人数量有限，实施过程中难以获取和整合优质资源。实践中往往存在创新不足的问题，导致项目成果同质化现象严重，缺乏独特的文化价值和市场竞争力。</a:t>
            </a:r>
            <a:endParaRPr lang="zh-CN" altLang="en-US" sz="21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字由点字小隶书" panose="00020600040101010101" charset="-122"/>
              <a:sym typeface="字由点字小隶书" panose="00020600040101010101" charset="-122"/>
            </a:endParaRPr>
          </a:p>
        </p:txBody>
      </p:sp>
      <p:sp>
        <p:nvSpPr>
          <p:cNvPr id="12" name="TextBox 46"/>
          <p:cNvSpPr txBox="1"/>
          <p:nvPr/>
        </p:nvSpPr>
        <p:spPr>
          <a:xfrm>
            <a:off x="8641080" y="2171700"/>
            <a:ext cx="1685925" cy="909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p>
            <a:pPr algn="ctr">
              <a:lnSpc>
                <a:spcPts val="6930"/>
              </a:lnSpc>
            </a:pPr>
            <a:r>
              <a:rPr lang="en-US" sz="6300">
                <a:solidFill>
                  <a:srgbClr val="FFFFFF"/>
                </a:solidFill>
                <a:latin typeface="可画腾龙体-简" panose="020B0500000000000000"/>
                <a:ea typeface="可画腾龙体-简" panose="020B0500000000000000"/>
                <a:cs typeface="可画腾龙体-简" panose="020B0500000000000000"/>
                <a:sym typeface="可画腾龙体-简" panose="020B0500000000000000"/>
              </a:rPr>
              <a:t>壹</a:t>
            </a:r>
            <a:endParaRPr lang="en-US" sz="6300">
              <a:solidFill>
                <a:srgbClr val="FFFFFF"/>
              </a:solidFill>
              <a:latin typeface="可画腾龙体-简" panose="020B0500000000000000"/>
              <a:ea typeface="可画腾龙体-简" panose="020B0500000000000000"/>
              <a:cs typeface="可画腾龙体-简" panose="020B0500000000000000"/>
              <a:sym typeface="可画腾龙体-简" panose="020B0500000000000000"/>
            </a:endParaRPr>
          </a:p>
        </p:txBody>
      </p:sp>
      <p:sp>
        <p:nvSpPr>
          <p:cNvPr id="13" name="TextBox 47"/>
          <p:cNvSpPr txBox="1"/>
          <p:nvPr/>
        </p:nvSpPr>
        <p:spPr>
          <a:xfrm>
            <a:off x="8693785" y="5448300"/>
            <a:ext cx="1685925" cy="909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p>
            <a:pPr algn="ctr">
              <a:lnSpc>
                <a:spcPts val="6930"/>
              </a:lnSpc>
            </a:pPr>
            <a:r>
              <a:rPr lang="en-US" sz="6300">
                <a:solidFill>
                  <a:srgbClr val="FFFFFF"/>
                </a:solidFill>
                <a:latin typeface="可画腾龙体-简" panose="020B0500000000000000"/>
                <a:ea typeface="可画腾龙体-简" panose="020B0500000000000000"/>
                <a:cs typeface="可画腾龙体-简" panose="020B0500000000000000"/>
                <a:sym typeface="可画腾龙体-简" panose="020B0500000000000000"/>
              </a:rPr>
              <a:t>贰</a:t>
            </a:r>
            <a:endParaRPr lang="en-US" sz="6300">
              <a:solidFill>
                <a:srgbClr val="FFFFFF"/>
              </a:solidFill>
              <a:latin typeface="可画腾龙体-简" panose="020B0500000000000000"/>
              <a:ea typeface="可画腾龙体-简" panose="020B0500000000000000"/>
              <a:cs typeface="可画腾龙体-简" panose="020B0500000000000000"/>
              <a:sym typeface="可画腾龙体-简" panose="020B0500000000000000"/>
            </a:endParaRPr>
          </a:p>
        </p:txBody>
      </p:sp>
      <p:sp>
        <p:nvSpPr>
          <p:cNvPr id="41" name="TextBox 3"/>
          <p:cNvSpPr txBox="1"/>
          <p:nvPr/>
        </p:nvSpPr>
        <p:spPr>
          <a:xfrm>
            <a:off x="12839700" y="1485900"/>
            <a:ext cx="5448300" cy="9406255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p>
            <a:pPr algn="r">
              <a:lnSpc>
                <a:spcPts val="7170"/>
              </a:lnSpc>
            </a:pPr>
            <a:r>
              <a:rPr lang="zh-CN" altLang="en-US" sz="7170" spc="-387">
                <a:ln>
                  <a:noFill/>
                </a:ln>
                <a:solidFill>
                  <a:schemeClr val="tx1">
                    <a:lumMod val="50000"/>
                    <a:lumOff val="50000"/>
                    <a:alpha val="4706"/>
                  </a:schemeClr>
                </a:solidFill>
                <a:latin typeface="方正舒体" panose="02010601030101010101" charset="-122"/>
                <a:ea typeface="方正舒体" panose="02010601030101010101" charset="-122"/>
                <a:cs typeface="Liu Jian Mao Cao" panose="00000500000000000000"/>
                <a:sym typeface="Liu Jian Mao Cao" panose="00000500000000000000"/>
              </a:rPr>
              <a:t>让非遗走出历史、走进当下、走向未来，既不能蹴而就，也不能一劳永逸，必须遵循非遗保护传承规律，让非遗在保护传承中绽放光彩</a:t>
            </a:r>
            <a:endParaRPr lang="zh-CN" altLang="en-US" sz="7170" spc="-387">
              <a:ln>
                <a:noFill/>
              </a:ln>
              <a:solidFill>
                <a:schemeClr val="tx1">
                  <a:lumMod val="50000"/>
                  <a:lumOff val="50000"/>
                  <a:alpha val="4706"/>
                </a:schemeClr>
              </a:solidFill>
              <a:latin typeface="方正舒体" panose="02010601030101010101" charset="-122"/>
              <a:ea typeface="方正舒体" panose="02010601030101010101" charset="-122"/>
              <a:cs typeface="Liu Jian Mao Cao" panose="00000500000000000000"/>
              <a:sym typeface="Liu Jian Mao Cao" panose="0000050000000000000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8"/>
          <p:cNvSpPr/>
          <p:nvPr/>
        </p:nvSpPr>
        <p:spPr>
          <a:xfrm rot="7491981">
            <a:off x="13273405" y="5396230"/>
            <a:ext cx="3215005" cy="3199765"/>
          </a:xfrm>
          <a:custGeom>
            <a:avLst/>
            <a:gdLst/>
            <a:ahLst/>
            <a:cxnLst/>
            <a:rect l="l" t="t" r="r" b="b"/>
            <a:pathLst>
              <a:path w="4535076" h="4675336">
                <a:moveTo>
                  <a:pt x="0" y="0"/>
                </a:moveTo>
                <a:lnTo>
                  <a:pt x="4535076" y="0"/>
                </a:lnTo>
                <a:lnTo>
                  <a:pt x="4535076" y="4675336"/>
                </a:lnTo>
                <a:lnTo>
                  <a:pt x="0" y="4675336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43000"/>
            </a:blip>
            <a:stretch>
              <a:fillRect/>
            </a:stretch>
          </a:blipFill>
        </p:spPr>
        <p:txBody>
          <a:bodyPr/>
          <a:p>
            <a:endParaRPr lang="zh-CN" altLang="en-US"/>
          </a:p>
        </p:txBody>
      </p:sp>
      <p:sp>
        <p:nvSpPr>
          <p:cNvPr id="18" name="Freeform 18"/>
          <p:cNvSpPr/>
          <p:nvPr/>
        </p:nvSpPr>
        <p:spPr>
          <a:xfrm rot="7491981">
            <a:off x="13241655" y="2348230"/>
            <a:ext cx="3215005" cy="3199765"/>
          </a:xfrm>
          <a:custGeom>
            <a:avLst/>
            <a:gdLst/>
            <a:ahLst/>
            <a:cxnLst/>
            <a:rect l="l" t="t" r="r" b="b"/>
            <a:pathLst>
              <a:path w="4535076" h="4675336">
                <a:moveTo>
                  <a:pt x="0" y="0"/>
                </a:moveTo>
                <a:lnTo>
                  <a:pt x="4535076" y="0"/>
                </a:lnTo>
                <a:lnTo>
                  <a:pt x="4535076" y="4675336"/>
                </a:lnTo>
                <a:lnTo>
                  <a:pt x="0" y="4675336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43000"/>
            </a:blip>
            <a:stretch>
              <a:fillRect/>
            </a:stretch>
          </a:blipFill>
        </p:spPr>
        <p:txBody>
          <a:bodyPr/>
          <a:p>
            <a:endParaRPr lang="zh-CN" altLang="en-US"/>
          </a:p>
        </p:txBody>
      </p:sp>
      <p:sp>
        <p:nvSpPr>
          <p:cNvPr id="2" name="TextBox 2"/>
          <p:cNvSpPr txBox="1"/>
          <p:nvPr/>
        </p:nvSpPr>
        <p:spPr>
          <a:xfrm>
            <a:off x="1028700" y="619591"/>
            <a:ext cx="15753846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5630"/>
              </a:lnSpc>
              <a:spcBef>
                <a:spcPct val="0"/>
              </a:spcBef>
            </a:pPr>
            <a:r>
              <a:rPr lang="zh-CN" altLang="en-US" sz="5410" b="1" u="none" strike="noStrike">
                <a:solidFill>
                  <a:srgbClr val="2E3239"/>
                </a:solidFill>
                <a:latin typeface="华文中宋" panose="02010600040101010101" charset="-122"/>
                <a:ea typeface="华文中宋" panose="02010600040101010101" charset="-122"/>
                <a:cs typeface="造字工房刻宋体 粗体" charset="-122"/>
                <a:sym typeface="造字工房刻宋体 粗体" charset="-122"/>
              </a:rPr>
              <a:t>解决方案</a:t>
            </a:r>
            <a:endParaRPr lang="zh-CN" altLang="en-US" sz="5410" b="1" u="none" strike="noStrike">
              <a:solidFill>
                <a:srgbClr val="2E3239"/>
              </a:solidFill>
              <a:latin typeface="华文中宋" panose="02010600040101010101" charset="-122"/>
              <a:ea typeface="华文中宋" panose="02010600040101010101" charset="-122"/>
              <a:cs typeface="造字工房刻宋体 粗体" charset="-122"/>
              <a:sym typeface="造字工房刻宋体 粗体" charset="-122"/>
            </a:endParaRPr>
          </a:p>
        </p:txBody>
      </p:sp>
      <p:sp>
        <p:nvSpPr>
          <p:cNvPr id="3" name="Freeform 3"/>
          <p:cNvSpPr/>
          <p:nvPr/>
        </p:nvSpPr>
        <p:spPr>
          <a:xfrm rot="-5733623">
            <a:off x="-3504284" y="-2751131"/>
            <a:ext cx="4535076" cy="4675336"/>
          </a:xfrm>
          <a:custGeom>
            <a:avLst/>
            <a:gdLst/>
            <a:ahLst/>
            <a:cxnLst/>
            <a:rect l="l" t="t" r="r" b="b"/>
            <a:pathLst>
              <a:path w="4535076" h="4675336">
                <a:moveTo>
                  <a:pt x="0" y="0"/>
                </a:moveTo>
                <a:lnTo>
                  <a:pt x="4535076" y="0"/>
                </a:lnTo>
                <a:lnTo>
                  <a:pt x="4535076" y="4675336"/>
                </a:lnTo>
                <a:lnTo>
                  <a:pt x="0" y="4675336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 rot="0">
            <a:off x="-278765" y="3663315"/>
            <a:ext cx="18844895" cy="3499485"/>
            <a:chOff x="0" y="0"/>
            <a:chExt cx="6711181" cy="1019385"/>
          </a:xfrm>
          <a:solidFill>
            <a:schemeClr val="bg1">
              <a:alpha val="71000"/>
            </a:schemeClr>
          </a:solidFill>
        </p:grpSpPr>
        <p:sp>
          <p:nvSpPr>
            <p:cNvPr id="5" name="Freeform 5"/>
            <p:cNvSpPr/>
            <p:nvPr/>
          </p:nvSpPr>
          <p:spPr>
            <a:xfrm>
              <a:off x="0" y="0"/>
              <a:ext cx="6711181" cy="1019385"/>
            </a:xfrm>
            <a:custGeom>
              <a:avLst/>
              <a:gdLst/>
              <a:ahLst/>
              <a:cxnLst/>
              <a:rect l="l" t="t" r="r" b="b"/>
              <a:pathLst>
                <a:path w="6711181" h="1019385">
                  <a:moveTo>
                    <a:pt x="0" y="0"/>
                  </a:moveTo>
                  <a:lnTo>
                    <a:pt x="6711181" y="0"/>
                  </a:lnTo>
                  <a:lnTo>
                    <a:pt x="6711181" y="1019385"/>
                  </a:lnTo>
                  <a:lnTo>
                    <a:pt x="0" y="1019385"/>
                  </a:lnTo>
                  <a:close/>
                </a:path>
              </a:pathLst>
            </a:custGeom>
            <a:grpFill/>
          </p:spPr>
        </p:sp>
        <p:sp>
          <p:nvSpPr>
            <p:cNvPr id="6" name="TextBox 6"/>
            <p:cNvSpPr txBox="1"/>
            <p:nvPr/>
          </p:nvSpPr>
          <p:spPr>
            <a:xfrm>
              <a:off x="0" y="9525"/>
              <a:ext cx="6711181" cy="1009860"/>
            </a:xfrm>
            <a:prstGeom prst="rect">
              <a:avLst/>
            </a:prstGeom>
            <a:grpFill/>
          </p:spPr>
          <p:txBody>
            <a:bodyPr lIns="37570" tIns="37570" rIns="37570" bIns="37570" rtlCol="0" anchor="ctr"/>
            <a:lstStyle/>
            <a:p>
              <a:pPr algn="ctr">
                <a:lnSpc>
                  <a:spcPts val="2180"/>
                </a:lnSpc>
              </a:pPr>
            </a:p>
          </p:txBody>
        </p:sp>
      </p:grpSp>
      <p:grpSp>
        <p:nvGrpSpPr>
          <p:cNvPr id="7" name="Group 7"/>
          <p:cNvGrpSpPr/>
          <p:nvPr/>
        </p:nvGrpSpPr>
        <p:grpSpPr>
          <a:xfrm rot="0">
            <a:off x="7022293" y="2686740"/>
            <a:ext cx="5462614" cy="5462614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66F4A">
                <a:alpha val="1098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49585" tIns="49585" rIns="49585" bIns="49585" rtlCol="0" anchor="ctr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id="10" name="Group 10"/>
          <p:cNvGrpSpPr/>
          <p:nvPr/>
        </p:nvGrpSpPr>
        <p:grpSpPr>
          <a:xfrm rot="0">
            <a:off x="7298686" y="3009897"/>
            <a:ext cx="4877435" cy="4828540"/>
            <a:chOff x="4338" y="-10262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4338" y="-10262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66F4A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49585" tIns="49585" rIns="49585" bIns="49585" rtlCol="0" anchor="ctr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id="13" name="Group 13"/>
          <p:cNvGrpSpPr/>
          <p:nvPr/>
        </p:nvGrpSpPr>
        <p:grpSpPr>
          <a:xfrm rot="0">
            <a:off x="7542449" y="3359299"/>
            <a:ext cx="4269903" cy="4269903"/>
            <a:chOff x="0" y="-72525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-72525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49585" tIns="49585" rIns="49585" bIns="49585" rtlCol="0" anchor="ctr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sp>
        <p:nvSpPr>
          <p:cNvPr id="17" name="Freeform 17"/>
          <p:cNvSpPr/>
          <p:nvPr/>
        </p:nvSpPr>
        <p:spPr>
          <a:xfrm>
            <a:off x="1295400" y="2476500"/>
            <a:ext cx="3072765" cy="3129915"/>
          </a:xfrm>
          <a:prstGeom prst="octagon">
            <a:avLst/>
          </a:prstGeom>
          <a:solidFill>
            <a:schemeClr val="tx1">
              <a:lumMod val="50000"/>
              <a:lumOff val="50000"/>
            </a:schemeClr>
          </a:solidFill>
        </p:spPr>
      </p:sp>
      <p:sp>
        <p:nvSpPr>
          <p:cNvPr id="29" name="TextBox 29"/>
          <p:cNvSpPr txBox="1"/>
          <p:nvPr/>
        </p:nvSpPr>
        <p:spPr>
          <a:xfrm>
            <a:off x="12565380" y="4600575"/>
            <a:ext cx="8395335" cy="354901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algn="l">
              <a:lnSpc>
                <a:spcPts val="5760"/>
              </a:lnSpc>
            </a:pPr>
            <a:r>
              <a:rPr lang="en-US" sz="4800" b="1">
                <a:solidFill>
                  <a:srgbClr val="000000"/>
                </a:solidFill>
                <a:latin typeface="字由点字小隶书" panose="00020600040101010101" charset="-122"/>
                <a:ea typeface="字由点字小隶书" panose="00020600040101010101" charset="-122"/>
                <a:cs typeface="字由点字小隶书" panose="00020600040101010101" charset="-122"/>
                <a:sym typeface="+mn-ea"/>
              </a:rPr>
              <a:t>以当下热潮</a:t>
            </a:r>
            <a:r>
              <a:rPr lang="en-US" sz="4800" b="1">
                <a:solidFill>
                  <a:schemeClr val="accent2">
                    <a:lumMod val="75000"/>
                  </a:schemeClr>
                </a:solidFill>
                <a:latin typeface="字由点字小隶书" panose="00020600040101010101" charset="-122"/>
                <a:ea typeface="字由点字小隶书" panose="00020600040101010101" charset="-122"/>
                <a:cs typeface="字由点字小隶书" panose="00020600040101010101" charset="-122"/>
                <a:sym typeface="+mn-ea"/>
              </a:rPr>
              <a:t>激活非遗</a:t>
            </a:r>
            <a:endParaRPr lang="en-US" sz="4800" b="1">
              <a:solidFill>
                <a:srgbClr val="000000"/>
              </a:solidFill>
              <a:latin typeface="字由点字小隶书" panose="00020600040101010101" charset="-122"/>
              <a:ea typeface="字由点字小隶书" panose="00020600040101010101" charset="-122"/>
              <a:cs typeface="字由点字小隶书" panose="00020600040101010101" charset="-122"/>
              <a:sym typeface="+mn-ea"/>
            </a:endParaRPr>
          </a:p>
          <a:p>
            <a:pPr algn="l">
              <a:lnSpc>
                <a:spcPts val="5760"/>
              </a:lnSpc>
            </a:pPr>
            <a:r>
              <a:rPr lang="en-US" sz="4800" b="1">
                <a:solidFill>
                  <a:srgbClr val="000000"/>
                </a:solidFill>
                <a:latin typeface="字由点字小隶书" panose="00020600040101010101" charset="-122"/>
                <a:ea typeface="字由点字小隶书" panose="00020600040101010101" charset="-122"/>
                <a:cs typeface="字由点字小隶书" panose="00020600040101010101" charset="-122"/>
                <a:sym typeface="+mn-ea"/>
              </a:rPr>
              <a:t>讲好民族文化故事</a:t>
            </a:r>
            <a:endParaRPr lang="zh-CN" altLang="en-US" sz="4800" b="1" spc="600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  <a:p>
            <a:pPr algn="l">
              <a:lnSpc>
                <a:spcPts val="5760"/>
              </a:lnSpc>
            </a:pPr>
            <a:endParaRPr lang="zh-CN" altLang="en-US" sz="4800" b="1" spc="6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charset="-122"/>
              <a:cs typeface="字由点字小隶书" panose="00020600040101010101" charset="-122"/>
              <a:sym typeface="+mn-ea"/>
            </a:endParaRPr>
          </a:p>
        </p:txBody>
      </p:sp>
      <p:sp>
        <p:nvSpPr>
          <p:cNvPr id="46" name="TextBox 46"/>
          <p:cNvSpPr txBox="1"/>
          <p:nvPr/>
        </p:nvSpPr>
        <p:spPr>
          <a:xfrm>
            <a:off x="1600200" y="3009900"/>
            <a:ext cx="2484120" cy="2383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tx1">
                    <a:lumMod val="50000"/>
                    <a:lumOff val="50000"/>
                  </a:schemeClr>
                </a:solidFill>
              </a14:hiddenFill>
            </a:ext>
          </a:extLst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ts val="6930"/>
              </a:lnSpc>
            </a:pPr>
            <a:r>
              <a:rPr lang="zh-CN" altLang="en-US" sz="6300">
                <a:solidFill>
                  <a:srgbClr val="FFFFFF"/>
                </a:solidFill>
                <a:latin typeface="可画腾龙体-简" panose="020B0500000000000000"/>
                <a:ea typeface="可画腾龙体-简" panose="020B0500000000000000"/>
                <a:cs typeface="可画腾龙体-简" panose="020B0500000000000000"/>
                <a:sym typeface="可画腾龙体-简" panose="020B0500000000000000"/>
              </a:rPr>
              <a:t>非遗</a:t>
            </a:r>
            <a:endParaRPr lang="zh-CN" altLang="en-US" sz="6300">
              <a:solidFill>
                <a:srgbClr val="FFFFFF"/>
              </a:solidFill>
              <a:latin typeface="可画腾龙体-简" panose="020B0500000000000000"/>
              <a:ea typeface="可画腾龙体-简" panose="020B0500000000000000"/>
              <a:cs typeface="可画腾龙体-简" panose="020B0500000000000000"/>
              <a:sym typeface="可画腾龙体-简" panose="020B0500000000000000"/>
            </a:endParaRPr>
          </a:p>
          <a:p>
            <a:pPr algn="ctr">
              <a:lnSpc>
                <a:spcPts val="6930"/>
              </a:lnSpc>
            </a:pPr>
            <a:r>
              <a:rPr lang="zh-CN" altLang="en-US" sz="6300">
                <a:solidFill>
                  <a:srgbClr val="FFFFFF"/>
                </a:solidFill>
                <a:latin typeface="可画腾龙体-简" panose="020B0500000000000000"/>
                <a:ea typeface="可画腾龙体-简" panose="020B0500000000000000"/>
                <a:cs typeface="可画腾龙体-简" panose="020B0500000000000000"/>
                <a:sym typeface="可画腾龙体-简" panose="020B0500000000000000"/>
              </a:rPr>
              <a:t>娱乐化</a:t>
            </a:r>
            <a:endParaRPr lang="zh-CN" altLang="en-US" sz="6300">
              <a:solidFill>
                <a:srgbClr val="FFFFFF"/>
              </a:solidFill>
              <a:latin typeface="可画腾龙体-简" panose="020B0500000000000000"/>
              <a:ea typeface="可画腾龙体-简" panose="020B0500000000000000"/>
              <a:cs typeface="可画腾龙体-简" panose="020B0500000000000000"/>
              <a:sym typeface="可画腾龙体-简" panose="020B0500000000000000"/>
            </a:endParaRPr>
          </a:p>
        </p:txBody>
      </p:sp>
      <p:grpSp>
        <p:nvGrpSpPr>
          <p:cNvPr id="52" name="Group 52"/>
          <p:cNvGrpSpPr/>
          <p:nvPr/>
        </p:nvGrpSpPr>
        <p:grpSpPr>
          <a:xfrm rot="0">
            <a:off x="7619999" y="3293109"/>
            <a:ext cx="4234815" cy="4316730"/>
            <a:chOff x="14625" y="-14348"/>
            <a:chExt cx="812800" cy="812800"/>
          </a:xfrm>
          <a:blipFill rotWithShape="1">
            <a:blip r:embed="rId2"/>
            <a:stretch>
              <a:fillRect/>
            </a:stretch>
          </a:blipFill>
        </p:grpSpPr>
        <p:sp>
          <p:nvSpPr>
            <p:cNvPr id="53" name="Freeform 53"/>
            <p:cNvSpPr/>
            <p:nvPr/>
          </p:nvSpPr>
          <p:spPr>
            <a:xfrm>
              <a:off x="14625" y="-14348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pFill/>
            <a:ln w="95250" cap="sq">
              <a:solidFill>
                <a:srgbClr val="FFFFFF"/>
              </a:solidFill>
              <a:prstDash val="solid"/>
              <a:miter/>
            </a:ln>
          </p:spPr>
          <p:txBody>
            <a:bodyPr/>
            <a:p>
              <a:endParaRPr lang="zh-CN" altLang="en-US"/>
            </a:p>
          </p:txBody>
        </p:sp>
      </p:grpSp>
      <p:pic>
        <p:nvPicPr>
          <p:cNvPr id="54" name="图片 5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114300"/>
            <a:ext cx="2072005" cy="1375410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3716000" y="367030"/>
            <a:ext cx="1791970" cy="850265"/>
          </a:xfrm>
          <a:prstGeom prst="rect">
            <a:avLst/>
          </a:prstGeom>
        </p:spPr>
      </p:pic>
      <p:pic>
        <p:nvPicPr>
          <p:cNvPr id="56" name="图片 5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56340" y="190500"/>
            <a:ext cx="1986915" cy="1450340"/>
          </a:xfrm>
          <a:prstGeom prst="rect">
            <a:avLst/>
          </a:prstGeom>
        </p:spPr>
      </p:pic>
      <p:sp>
        <p:nvSpPr>
          <p:cNvPr id="57" name="文本框 56"/>
          <p:cNvSpPr txBox="1"/>
          <p:nvPr/>
        </p:nvSpPr>
        <p:spPr>
          <a:xfrm>
            <a:off x="15392400" y="599440"/>
            <a:ext cx="3148965" cy="70675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zh-CN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——广东传统客家服饰</a:t>
            </a:r>
            <a:endParaRPr lang="en-US" altLang="zh-CN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en-US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          </a:t>
            </a:r>
            <a:r>
              <a:rPr lang="zh-CN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体验创意新路径 </a:t>
            </a:r>
            <a:endParaRPr lang="zh-CN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5093970" y="3138805"/>
            <a:ext cx="1837055" cy="1844675"/>
            <a:chOff x="4192587" y="915194"/>
            <a:chExt cx="2743200" cy="2667000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63" name="八边形 62"/>
            <p:cNvSpPr/>
            <p:nvPr/>
          </p:nvSpPr>
          <p:spPr>
            <a:xfrm>
              <a:off x="4192587" y="915194"/>
              <a:ext cx="2743200" cy="2667000"/>
            </a:xfrm>
            <a:prstGeom prst="octagon">
              <a:avLst/>
            </a:prstGeom>
            <a:gradFill flip="none" rotWithShape="1">
              <a:gsLst>
                <a:gs pos="63000">
                  <a:srgbClr val="C89B80">
                    <a:alpha val="50000"/>
                  </a:srgbClr>
                </a:gs>
                <a:gs pos="0">
                  <a:srgbClr val="C89B80"/>
                </a:gs>
                <a:gs pos="100000">
                  <a:srgbClr val="C89B80">
                    <a:alpha val="44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pic>
          <p:nvPicPr>
            <p:cNvPr id="64" name="图片 63" descr="8ddf40a92f0c985e3543b20e53e30da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4247189" y="1036853"/>
              <a:ext cx="2578735" cy="2475230"/>
            </a:xfrm>
            <a:prstGeom prst="octagon">
              <a:avLst/>
            </a:prstGeom>
            <a:ln w="38100"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65" name="图片 64" descr="43217bf4b620395aa8fd1c5eae9fdcc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829116" y="6422549"/>
            <a:ext cx="1242531" cy="1177766"/>
          </a:xfrm>
          <a:prstGeom prst="octagon">
            <a:avLst/>
          </a:prstGeom>
          <a:ln w="38100">
            <a:solidFill>
              <a:schemeClr val="bg1">
                <a:lumMod val="95000"/>
              </a:schemeClr>
            </a:solidFill>
          </a:ln>
        </p:spPr>
      </p:pic>
      <p:grpSp>
        <p:nvGrpSpPr>
          <p:cNvPr id="66" name="组合 65"/>
          <p:cNvGrpSpPr/>
          <p:nvPr/>
        </p:nvGrpSpPr>
        <p:grpSpPr>
          <a:xfrm>
            <a:off x="2810510" y="7292340"/>
            <a:ext cx="1607185" cy="1665605"/>
            <a:chOff x="1906587" y="4496594"/>
            <a:chExt cx="1752600" cy="1752600"/>
          </a:xfrm>
        </p:grpSpPr>
        <p:sp>
          <p:nvSpPr>
            <p:cNvPr id="67" name="八边形 66"/>
            <p:cNvSpPr/>
            <p:nvPr/>
          </p:nvSpPr>
          <p:spPr>
            <a:xfrm>
              <a:off x="1906587" y="4496594"/>
              <a:ext cx="1752600" cy="1752600"/>
            </a:xfrm>
            <a:prstGeom prst="octagon">
              <a:avLst/>
            </a:prstGeom>
            <a:gradFill flip="none" rotWithShape="1">
              <a:gsLst>
                <a:gs pos="63000">
                  <a:srgbClr val="C89B80">
                    <a:alpha val="50000"/>
                  </a:srgbClr>
                </a:gs>
                <a:gs pos="0">
                  <a:srgbClr val="C89B80"/>
                </a:gs>
                <a:gs pos="100000">
                  <a:srgbClr val="C89B80">
                    <a:alpha val="44000"/>
                  </a:srgbClr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pic>
          <p:nvPicPr>
            <p:cNvPr id="68" name="图片 67" descr="ebf613e88b26992f3c13dfd9abfd8f0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1"/>
            <a:stretch>
              <a:fillRect/>
            </a:stretch>
          </p:blipFill>
          <p:spPr>
            <a:xfrm>
              <a:off x="1982787" y="4572794"/>
              <a:ext cx="1632585" cy="1608318"/>
            </a:xfrm>
            <a:prstGeom prst="octagon">
              <a:avLst/>
            </a:prstGeom>
            <a:ln w="38100"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69" name="Freeform 17"/>
          <p:cNvSpPr/>
          <p:nvPr/>
        </p:nvSpPr>
        <p:spPr>
          <a:xfrm>
            <a:off x="4648200" y="6819900"/>
            <a:ext cx="3072765" cy="3129915"/>
          </a:xfrm>
          <a:prstGeom prst="octagon">
            <a:avLst/>
          </a:prstGeom>
          <a:solidFill>
            <a:srgbClr val="717565"/>
          </a:solidFill>
        </p:spPr>
      </p:sp>
      <p:pic>
        <p:nvPicPr>
          <p:cNvPr id="70" name="图片 69" descr="3b333633323938343bbcd3bac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962400" y="5122545"/>
            <a:ext cx="1821815" cy="1821815"/>
          </a:xfrm>
          <a:prstGeom prst="rect">
            <a:avLst/>
          </a:prstGeom>
          <a:effectLst/>
          <a:scene3d>
            <a:camera prst="isometricLeftDown">
              <a:rot lat="1800000" lon="600000" rev="21300000"/>
            </a:camera>
            <a:lightRig rig="threePt" dir="t"/>
          </a:scene3d>
        </p:spPr>
      </p:pic>
      <p:sp>
        <p:nvSpPr>
          <p:cNvPr id="71" name="TextBox 46"/>
          <p:cNvSpPr txBox="1"/>
          <p:nvPr/>
        </p:nvSpPr>
        <p:spPr>
          <a:xfrm>
            <a:off x="4953000" y="7353300"/>
            <a:ext cx="2484120" cy="2383155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p>
            <a:pPr algn="ctr">
              <a:lnSpc>
                <a:spcPts val="6930"/>
              </a:lnSpc>
            </a:pPr>
            <a:r>
              <a:rPr lang="zh-CN" altLang="en-US" sz="6300">
                <a:solidFill>
                  <a:srgbClr val="FFFFFF"/>
                </a:solidFill>
                <a:latin typeface="可画腾龙体-简" panose="020B0500000000000000"/>
                <a:ea typeface="可画腾龙体-简" panose="020B0500000000000000"/>
                <a:cs typeface="可画腾龙体-简" panose="020B0500000000000000"/>
                <a:sym typeface="可画腾龙体-简" panose="020B0500000000000000"/>
              </a:rPr>
              <a:t>文化</a:t>
            </a:r>
            <a:endParaRPr lang="zh-CN" altLang="en-US" sz="6300">
              <a:solidFill>
                <a:srgbClr val="FFFFFF"/>
              </a:solidFill>
              <a:latin typeface="可画腾龙体-简" panose="020B0500000000000000"/>
              <a:ea typeface="可画腾龙体-简" panose="020B0500000000000000"/>
              <a:cs typeface="可画腾龙体-简" panose="020B0500000000000000"/>
              <a:sym typeface="可画腾龙体-简" panose="020B0500000000000000"/>
            </a:endParaRPr>
          </a:p>
          <a:p>
            <a:pPr algn="ctr">
              <a:lnSpc>
                <a:spcPts val="6930"/>
              </a:lnSpc>
            </a:pPr>
            <a:r>
              <a:rPr lang="zh-CN" altLang="en-US" sz="6300">
                <a:solidFill>
                  <a:srgbClr val="FFFFFF"/>
                </a:solidFill>
                <a:latin typeface="可画腾龙体-简" panose="020B0500000000000000"/>
                <a:ea typeface="可画腾龙体-简" panose="020B0500000000000000"/>
                <a:cs typeface="可画腾龙体-简" panose="020B0500000000000000"/>
                <a:sym typeface="可画腾龙体-简" panose="020B0500000000000000"/>
              </a:rPr>
              <a:t>商业化</a:t>
            </a:r>
            <a:endParaRPr lang="zh-CN" altLang="en-US" sz="6300">
              <a:solidFill>
                <a:srgbClr val="FFFFFF"/>
              </a:solidFill>
              <a:latin typeface="可画腾龙体-简" panose="020B0500000000000000"/>
              <a:ea typeface="可画腾龙体-简" panose="020B0500000000000000"/>
              <a:cs typeface="可画腾龙体-简" panose="020B0500000000000000"/>
              <a:sym typeface="可画腾龙体-简" panose="020B050000000000000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/>
          <p:cNvSpPr txBox="1"/>
          <p:nvPr/>
        </p:nvSpPr>
        <p:spPr>
          <a:xfrm>
            <a:off x="12504420" y="1217295"/>
            <a:ext cx="5448300" cy="9406255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p>
            <a:pPr algn="r">
              <a:lnSpc>
                <a:spcPts val="7170"/>
              </a:lnSpc>
            </a:pPr>
            <a:r>
              <a:rPr lang="zh-CN" altLang="en-US" sz="7170" spc="-387">
                <a:ln>
                  <a:noFill/>
                </a:ln>
                <a:solidFill>
                  <a:schemeClr val="tx1">
                    <a:lumMod val="50000"/>
                    <a:lumOff val="50000"/>
                    <a:alpha val="4706"/>
                  </a:schemeClr>
                </a:solidFill>
                <a:latin typeface="方正舒体" panose="02010601030101010101" charset="-122"/>
                <a:ea typeface="方正舒体" panose="02010601030101010101" charset="-122"/>
                <a:cs typeface="Liu Jian Mao Cao" panose="00000500000000000000"/>
                <a:sym typeface="Liu Jian Mao Cao" panose="00000500000000000000"/>
              </a:rPr>
              <a:t>让非遗走出历史、走进当下、走向未来，既不能蹴而就，也不能一劳永逸，必须遵循非遗保护传承规律，让非遗在保护传承中绽放光彩</a:t>
            </a:r>
            <a:endParaRPr lang="zh-CN" altLang="en-US" sz="7170" spc="-387">
              <a:ln>
                <a:noFill/>
              </a:ln>
              <a:solidFill>
                <a:schemeClr val="tx1">
                  <a:lumMod val="50000"/>
                  <a:lumOff val="50000"/>
                  <a:alpha val="4706"/>
                </a:schemeClr>
              </a:solidFill>
              <a:latin typeface="方正舒体" panose="02010601030101010101" charset="-122"/>
              <a:ea typeface="方正舒体" panose="02010601030101010101" charset="-122"/>
              <a:cs typeface="Liu Jian Mao Cao" panose="00000500000000000000"/>
              <a:sym typeface="Liu Jian Mao Cao" panose="00000500000000000000"/>
            </a:endParaRPr>
          </a:p>
        </p:txBody>
      </p:sp>
      <p:sp>
        <p:nvSpPr>
          <p:cNvPr id="2" name="TextBox 2"/>
          <p:cNvSpPr txBox="1"/>
          <p:nvPr/>
        </p:nvSpPr>
        <p:spPr>
          <a:xfrm>
            <a:off x="1028700" y="619591"/>
            <a:ext cx="15342385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5630"/>
              </a:lnSpc>
              <a:spcBef>
                <a:spcPct val="0"/>
              </a:spcBef>
            </a:pPr>
            <a:r>
              <a:rPr lang="zh-CN" altLang="en-US" sz="5410" b="1" dirty="0">
                <a:latin typeface="华文中宋" panose="02010600040101010101" charset="-122"/>
                <a:ea typeface="华文中宋" panose="02010600040101010101" charset="-122"/>
                <a:sym typeface="+mn-ea"/>
              </a:rPr>
              <a:t>客</a:t>
            </a:r>
            <a:r>
              <a:rPr lang="zh-CN" altLang="en-US" sz="5410" b="1" dirty="0">
                <a:latin typeface="华文中宋" panose="02010600040101010101" charset="-122"/>
                <a:ea typeface="华文中宋" panose="02010600040101010101" charset="-122"/>
                <a:sym typeface="+mn-ea"/>
              </a:rPr>
              <a:t>家服饰文化：活着的汉服</a:t>
            </a:r>
            <a:endParaRPr lang="zh-CN" altLang="en-US" sz="5410" b="1" dirty="0">
              <a:solidFill>
                <a:srgbClr val="2E3239"/>
              </a:solidFill>
              <a:latin typeface="华文中宋" panose="02010600040101010101" charset="-122"/>
              <a:ea typeface="华文中宋" panose="02010600040101010101" charset="-122"/>
              <a:cs typeface="造字工房刻宋体 粗体" charset="-122"/>
              <a:sym typeface="+mn-ea"/>
            </a:endParaRPr>
          </a:p>
        </p:txBody>
      </p:sp>
      <p:sp>
        <p:nvSpPr>
          <p:cNvPr id="3" name="Freeform 3"/>
          <p:cNvSpPr/>
          <p:nvPr/>
        </p:nvSpPr>
        <p:spPr>
          <a:xfrm rot="-5733623">
            <a:off x="-3504284" y="-2751131"/>
            <a:ext cx="4535076" cy="4675336"/>
          </a:xfrm>
          <a:custGeom>
            <a:avLst/>
            <a:gdLst/>
            <a:ahLst/>
            <a:cxnLst/>
            <a:rect l="l" t="t" r="r" b="b"/>
            <a:pathLst>
              <a:path w="4535076" h="4675336">
                <a:moveTo>
                  <a:pt x="0" y="0"/>
                </a:moveTo>
                <a:lnTo>
                  <a:pt x="4535076" y="0"/>
                </a:lnTo>
                <a:lnTo>
                  <a:pt x="4535076" y="4675336"/>
                </a:lnTo>
                <a:lnTo>
                  <a:pt x="0" y="4675336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grpSp>
        <p:nvGrpSpPr>
          <p:cNvPr id="4" name="Group 4"/>
          <p:cNvGrpSpPr/>
          <p:nvPr>
            <p:custDataLst>
              <p:tags r:id="rId2"/>
            </p:custDataLst>
          </p:nvPr>
        </p:nvGrpSpPr>
        <p:grpSpPr>
          <a:xfrm rot="0">
            <a:off x="4210050" y="2800350"/>
            <a:ext cx="3806190" cy="5991860"/>
            <a:chOff x="0" y="0"/>
            <a:chExt cx="812800" cy="1285814"/>
          </a:xfrm>
          <a:solidFill>
            <a:schemeClr val="accent5">
              <a:lumMod val="50000"/>
              <a:alpha val="80000"/>
            </a:schemeClr>
          </a:solidFill>
        </p:grpSpPr>
        <p:sp>
          <p:nvSpPr>
            <p:cNvPr id="5" name="Freeform 5"/>
            <p:cNvSpPr/>
            <p:nvPr>
              <p:custDataLst>
                <p:tags r:id="rId3"/>
              </p:custDataLst>
            </p:nvPr>
          </p:nvSpPr>
          <p:spPr>
            <a:xfrm>
              <a:off x="0" y="0"/>
              <a:ext cx="812800" cy="1285814"/>
            </a:xfrm>
            <a:custGeom>
              <a:avLst/>
              <a:gdLst/>
              <a:ahLst/>
              <a:cxnLst/>
              <a:rect l="l" t="t" r="r" b="b"/>
              <a:pathLst>
                <a:path w="812800" h="1285814">
                  <a:moveTo>
                    <a:pt x="652780" y="0"/>
                  </a:moveTo>
                  <a:lnTo>
                    <a:pt x="160020" y="0"/>
                  </a:lnTo>
                  <a:lnTo>
                    <a:pt x="0" y="160020"/>
                  </a:lnTo>
                  <a:lnTo>
                    <a:pt x="0" y="1125794"/>
                  </a:lnTo>
                  <a:lnTo>
                    <a:pt x="160020" y="1285814"/>
                  </a:lnTo>
                  <a:lnTo>
                    <a:pt x="652780" y="1285814"/>
                  </a:lnTo>
                  <a:lnTo>
                    <a:pt x="812800" y="1125794"/>
                  </a:lnTo>
                  <a:lnTo>
                    <a:pt x="812800" y="160020"/>
                  </a:lnTo>
                  <a:lnTo>
                    <a:pt x="652780" y="0"/>
                  </a:ln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  <a:effectLst>
              <a:outerShdw blurRad="50800" dist="50800" dir="5400000" algn="ctr" rotWithShape="0">
                <a:schemeClr val="accent3">
                  <a:lumMod val="60000"/>
                  <a:lumOff val="40000"/>
                  <a:alpha val="100000"/>
                </a:schemeClr>
              </a:outerShdw>
            </a:effectLst>
          </p:spPr>
        </p:sp>
        <p:sp>
          <p:nvSpPr>
            <p:cNvPr id="6" name="TextBox 6"/>
            <p:cNvSpPr txBox="1"/>
            <p:nvPr/>
          </p:nvSpPr>
          <p:spPr>
            <a:xfrm>
              <a:off x="63500" y="15875"/>
              <a:ext cx="685800" cy="1206439"/>
            </a:xfrm>
            <a:prstGeom prst="rect">
              <a:avLst/>
            </a:prstGeom>
            <a:ln w="9525" cap="flat" cmpd="sng" algn="ctr">
              <a:noFill/>
              <a:prstDash val="dash"/>
            </a:ln>
          </p:spPr>
          <p:style>
            <a:lnRef idx="0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lIns="46037" tIns="46037" rIns="46037" bIns="46037" rtlCol="0" anchor="ctr"/>
            <a:lstStyle/>
            <a:p>
              <a:pPr marL="0" lvl="0" indent="0" algn="ctr">
                <a:lnSpc>
                  <a:spcPts val="3695"/>
                </a:lnSpc>
                <a:spcBef>
                  <a:spcPct val="0"/>
                </a:spcBef>
              </a:pPr>
            </a:p>
          </p:txBody>
        </p:sp>
      </p:grpSp>
      <p:sp>
        <p:nvSpPr>
          <p:cNvPr id="8" name="Freeform 8"/>
          <p:cNvSpPr/>
          <p:nvPr>
            <p:custDataLst>
              <p:tags r:id="rId4"/>
            </p:custDataLst>
          </p:nvPr>
        </p:nvSpPr>
        <p:spPr>
          <a:xfrm>
            <a:off x="4418965" y="3371850"/>
            <a:ext cx="3363595" cy="2693670"/>
          </a:xfrm>
          <a:prstGeom prst="roundRect">
            <a:avLst/>
          </a:prstGeom>
          <a:solidFill>
            <a:srgbClr val="FFFFFF">
              <a:alpha val="80000"/>
            </a:srgbClr>
          </a:solidFill>
          <a:ln cap="sq">
            <a:noFill/>
            <a:prstDash val="solid"/>
            <a:miter/>
          </a:ln>
        </p:spPr>
      </p:sp>
      <p:sp>
        <p:nvSpPr>
          <p:cNvPr id="10" name="TextBox 10"/>
          <p:cNvSpPr txBox="1"/>
          <p:nvPr>
            <p:custDataLst>
              <p:tags r:id="rId5"/>
            </p:custDataLst>
          </p:nvPr>
        </p:nvSpPr>
        <p:spPr>
          <a:xfrm>
            <a:off x="4432935" y="6307455"/>
            <a:ext cx="3455035" cy="18948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indent="0" algn="l" fontAlgn="auto">
              <a:lnSpc>
                <a:spcPts val="3695"/>
              </a:lnSpc>
              <a:buClrTx/>
              <a:buSzTx/>
              <a:buNone/>
            </a:pPr>
            <a:r>
              <a:rPr lang="en-US" sz="2400" b="1" spc="59">
                <a:solidFill>
                  <a:schemeClr val="tx1"/>
                </a:solidFill>
                <a:latin typeface="方正粗宋简体" panose="02000000000000000000" charset="-122"/>
                <a:ea typeface="方正粗宋简体" panose="02000000000000000000" charset="-122"/>
                <a:cs typeface="字由点字小隶书" panose="00020600040101010101" charset="-122"/>
                <a:sym typeface="+mn-ea"/>
              </a:rPr>
              <a:t>勇敢执着、勤劳俭朴</a:t>
            </a:r>
            <a:r>
              <a:rPr lang="en-US" sz="2400" b="1" spc="59">
                <a:solidFill>
                  <a:schemeClr val="bg1"/>
                </a:solidFill>
                <a:latin typeface="方正粗宋简体" panose="02000000000000000000" charset="-122"/>
                <a:ea typeface="方正粗宋简体" panose="02000000000000000000" charset="-122"/>
                <a:cs typeface="字由点字小隶书" panose="00020600040101010101" charset="-122"/>
                <a:sym typeface="+mn-ea"/>
              </a:rPr>
              <a:t>等中华民族的精神风貌，</a:t>
            </a:r>
            <a:endParaRPr lang="en-US" sz="2400" b="1" spc="59">
              <a:solidFill>
                <a:schemeClr val="bg1"/>
              </a:solidFill>
              <a:latin typeface="方正粗宋简体" panose="02000000000000000000" charset="-122"/>
              <a:ea typeface="方正粗宋简体" panose="02000000000000000000" charset="-122"/>
              <a:cs typeface="字由点字小隶书" panose="00020600040101010101" charset="-122"/>
            </a:endParaRPr>
          </a:p>
          <a:p>
            <a:pPr indent="0" algn="l" fontAlgn="auto">
              <a:lnSpc>
                <a:spcPts val="3695"/>
              </a:lnSpc>
              <a:buClrTx/>
              <a:buSzTx/>
              <a:buNone/>
            </a:pPr>
            <a:r>
              <a:rPr lang="en-US" sz="2400" b="1" spc="59">
                <a:solidFill>
                  <a:schemeClr val="bg1"/>
                </a:solidFill>
                <a:latin typeface="方正粗宋简体" panose="02000000000000000000" charset="-122"/>
                <a:ea typeface="方正粗宋简体" panose="02000000000000000000" charset="-122"/>
                <a:cs typeface="字由点字小隶书" panose="00020600040101010101" charset="-122"/>
                <a:sym typeface="+mn-ea"/>
              </a:rPr>
              <a:t>五福临门、单数阳卦、少女兰干等千年古人智慧。</a:t>
            </a:r>
            <a:endParaRPr lang="en-US" sz="2400" b="1" spc="59">
              <a:solidFill>
                <a:schemeClr val="bg1"/>
              </a:solidFill>
              <a:latin typeface="方正粗宋简体" panose="02000000000000000000" charset="-122"/>
              <a:ea typeface="方正粗宋简体" panose="02000000000000000000" charset="-122"/>
              <a:cs typeface="字由点字小隶书" panose="00020600040101010101" charset="-122"/>
              <a:sym typeface="+mn-ea"/>
            </a:endParaRPr>
          </a:p>
        </p:txBody>
      </p:sp>
      <p:grpSp>
        <p:nvGrpSpPr>
          <p:cNvPr id="12" name="Group 12"/>
          <p:cNvGrpSpPr/>
          <p:nvPr>
            <p:custDataLst>
              <p:tags r:id="rId6"/>
            </p:custDataLst>
          </p:nvPr>
        </p:nvGrpSpPr>
        <p:grpSpPr>
          <a:xfrm rot="0">
            <a:off x="304800" y="2800350"/>
            <a:ext cx="3682365" cy="5991860"/>
            <a:chOff x="0" y="0"/>
            <a:chExt cx="749322" cy="1285798"/>
          </a:xfrm>
        </p:grpSpPr>
        <p:sp>
          <p:nvSpPr>
            <p:cNvPr id="13" name="Freeform 13"/>
            <p:cNvSpPr/>
            <p:nvPr>
              <p:custDataLst>
                <p:tags r:id="rId7"/>
              </p:custDataLst>
            </p:nvPr>
          </p:nvSpPr>
          <p:spPr>
            <a:xfrm>
              <a:off x="0" y="0"/>
              <a:ext cx="749322" cy="1285798"/>
            </a:xfrm>
            <a:custGeom>
              <a:avLst/>
              <a:gdLst/>
              <a:ahLst/>
              <a:cxnLst/>
              <a:rect l="l" t="t" r="r" b="b"/>
              <a:pathLst>
                <a:path w="812800" h="1285814">
                  <a:moveTo>
                    <a:pt x="652780" y="0"/>
                  </a:moveTo>
                  <a:lnTo>
                    <a:pt x="160020" y="0"/>
                  </a:lnTo>
                  <a:lnTo>
                    <a:pt x="0" y="160020"/>
                  </a:lnTo>
                  <a:lnTo>
                    <a:pt x="0" y="1125794"/>
                  </a:lnTo>
                  <a:lnTo>
                    <a:pt x="160020" y="1285814"/>
                  </a:lnTo>
                  <a:lnTo>
                    <a:pt x="652780" y="1285814"/>
                  </a:lnTo>
                  <a:lnTo>
                    <a:pt x="812800" y="1125794"/>
                  </a:lnTo>
                  <a:lnTo>
                    <a:pt x="812800" y="160020"/>
                  </a:lnTo>
                  <a:lnTo>
                    <a:pt x="652780" y="0"/>
                  </a:lnTo>
                  <a:close/>
                </a:path>
              </a:pathLst>
            </a:custGeom>
            <a:solidFill>
              <a:srgbClr val="FFFFFF">
                <a:alpha val="8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63500" y="73025"/>
              <a:ext cx="685800" cy="1149289"/>
            </a:xfrm>
            <a:prstGeom prst="rect">
              <a:avLst/>
            </a:prstGeom>
          </p:spPr>
          <p:txBody>
            <a:bodyPr lIns="46037" tIns="46037" rIns="46037" bIns="46037" rtlCol="0" anchor="ctr"/>
            <a:lstStyle/>
            <a:p>
              <a:pPr marL="0" lvl="0" indent="0" algn="ctr">
                <a:lnSpc>
                  <a:spcPts val="2180"/>
                </a:lnSpc>
                <a:spcBef>
                  <a:spcPct val="0"/>
                </a:spcBef>
              </a:pPr>
            </a:p>
          </p:txBody>
        </p:sp>
      </p:grpSp>
      <p:sp>
        <p:nvSpPr>
          <p:cNvPr id="16" name="Freeform 16"/>
          <p:cNvSpPr/>
          <p:nvPr>
            <p:custDataLst>
              <p:tags r:id="rId8"/>
            </p:custDataLst>
          </p:nvPr>
        </p:nvSpPr>
        <p:spPr>
          <a:xfrm>
            <a:off x="570865" y="3371850"/>
            <a:ext cx="3174365" cy="2693670"/>
          </a:xfrm>
          <a:prstGeom prst="roundRect">
            <a:avLst/>
          </a:prstGeom>
          <a:solidFill>
            <a:srgbClr val="717565"/>
          </a:solidFill>
        </p:spPr>
      </p:sp>
      <p:sp>
        <p:nvSpPr>
          <p:cNvPr id="18" name="TextBox 18"/>
          <p:cNvSpPr txBox="1"/>
          <p:nvPr>
            <p:custDataLst>
              <p:tags r:id="rId9"/>
            </p:custDataLst>
          </p:nvPr>
        </p:nvSpPr>
        <p:spPr>
          <a:xfrm>
            <a:off x="720725" y="6383655"/>
            <a:ext cx="3081020" cy="18948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indent="0" algn="l" fontAlgn="auto">
              <a:lnSpc>
                <a:spcPts val="3695"/>
              </a:lnSpc>
              <a:buClrTx/>
              <a:buSzTx/>
              <a:buFontTx/>
            </a:pPr>
            <a:r>
              <a:rPr lang="en-US" sz="2400" b="1" spc="59">
                <a:latin typeface="方正粗宋简体" panose="02000000000000000000" charset="-122"/>
                <a:ea typeface="方正粗宋简体" panose="02000000000000000000" charset="-122"/>
                <a:cs typeface="字由点字小隶书" panose="00020600040101010101" charset="-122"/>
                <a:sym typeface="+mn-ea"/>
              </a:rPr>
              <a:t>传承了客家老手艺与中华文明，</a:t>
            </a:r>
            <a:endParaRPr lang="en-US" sz="2400" b="1" spc="59">
              <a:solidFill>
                <a:schemeClr val="tx1"/>
              </a:solidFill>
              <a:latin typeface="方正粗宋简体" panose="02000000000000000000" charset="-122"/>
              <a:ea typeface="方正粗宋简体" panose="02000000000000000000" charset="-122"/>
              <a:cs typeface="字由点字小隶书" panose="00020600040101010101" charset="-122"/>
            </a:endParaRPr>
          </a:p>
          <a:p>
            <a:pPr indent="0" algn="l" fontAlgn="auto">
              <a:lnSpc>
                <a:spcPts val="3695"/>
              </a:lnSpc>
              <a:buClrTx/>
              <a:buSzTx/>
              <a:buFontTx/>
            </a:pPr>
            <a:r>
              <a:rPr lang="en-US" sz="2400" b="1" spc="59">
                <a:latin typeface="方正粗宋简体" panose="02000000000000000000" charset="-122"/>
                <a:ea typeface="方正粗宋简体" panose="02000000000000000000" charset="-122"/>
                <a:cs typeface="字由点字小隶书" panose="00020600040101010101" charset="-122"/>
                <a:sym typeface="+mn-ea"/>
              </a:rPr>
              <a:t>汉族文化</a:t>
            </a:r>
            <a:r>
              <a:rPr lang="en-US" sz="2400" b="1" spc="59">
                <a:solidFill>
                  <a:schemeClr val="accent2">
                    <a:lumMod val="75000"/>
                  </a:schemeClr>
                </a:solidFill>
                <a:latin typeface="方正粗宋简体" panose="02000000000000000000" charset="-122"/>
                <a:ea typeface="方正粗宋简体" panose="02000000000000000000" charset="-122"/>
                <a:cs typeface="字由点字小隶书" panose="00020600040101010101" charset="-122"/>
                <a:sym typeface="+mn-ea"/>
              </a:rPr>
              <a:t>还原度最高的汉族传统服饰</a:t>
            </a:r>
            <a:r>
              <a:rPr lang="en-US" sz="2400" b="1" spc="59">
                <a:latin typeface="方正粗宋简体" panose="02000000000000000000" charset="-122"/>
                <a:ea typeface="方正粗宋简体" panose="02000000000000000000" charset="-122"/>
                <a:cs typeface="字由点字小隶书" panose="00020600040101010101" charset="-122"/>
                <a:sym typeface="+mn-ea"/>
              </a:rPr>
              <a:t>。</a:t>
            </a:r>
            <a:endParaRPr lang="en-US" sz="2400" b="1" spc="59">
              <a:latin typeface="方正粗宋简体" panose="02000000000000000000" charset="-122"/>
              <a:ea typeface="方正粗宋简体" panose="02000000000000000000" charset="-122"/>
              <a:cs typeface="字由点字小隶书" panose="00020600040101010101" charset="-122"/>
              <a:sym typeface="+mn-ea"/>
            </a:endParaRPr>
          </a:p>
        </p:txBody>
      </p:sp>
      <p:grpSp>
        <p:nvGrpSpPr>
          <p:cNvPr id="20" name="Group 20"/>
          <p:cNvGrpSpPr/>
          <p:nvPr>
            <p:custDataLst>
              <p:tags r:id="rId10"/>
            </p:custDataLst>
          </p:nvPr>
        </p:nvGrpSpPr>
        <p:grpSpPr>
          <a:xfrm rot="0">
            <a:off x="8180971" y="2800121"/>
            <a:ext cx="4634775" cy="5991933"/>
            <a:chOff x="-245280" y="0"/>
            <a:chExt cx="994580" cy="1285814"/>
          </a:xfrm>
        </p:grpSpPr>
        <p:sp>
          <p:nvSpPr>
            <p:cNvPr id="21" name="Freeform 21"/>
            <p:cNvSpPr/>
            <p:nvPr>
              <p:custDataLst>
                <p:tags r:id="rId11"/>
              </p:custDataLst>
            </p:nvPr>
          </p:nvSpPr>
          <p:spPr>
            <a:xfrm>
              <a:off x="-245280" y="0"/>
              <a:ext cx="812800" cy="1285814"/>
            </a:xfrm>
            <a:custGeom>
              <a:avLst/>
              <a:gdLst/>
              <a:ahLst/>
              <a:cxnLst/>
              <a:rect l="l" t="t" r="r" b="b"/>
              <a:pathLst>
                <a:path w="812800" h="1285814">
                  <a:moveTo>
                    <a:pt x="652780" y="0"/>
                  </a:moveTo>
                  <a:lnTo>
                    <a:pt x="160020" y="0"/>
                  </a:lnTo>
                  <a:lnTo>
                    <a:pt x="0" y="160020"/>
                  </a:lnTo>
                  <a:lnTo>
                    <a:pt x="0" y="1125794"/>
                  </a:lnTo>
                  <a:lnTo>
                    <a:pt x="160020" y="1285814"/>
                  </a:lnTo>
                  <a:lnTo>
                    <a:pt x="652780" y="1285814"/>
                  </a:lnTo>
                  <a:lnTo>
                    <a:pt x="812800" y="1125794"/>
                  </a:lnTo>
                  <a:lnTo>
                    <a:pt x="812800" y="160020"/>
                  </a:lnTo>
                  <a:lnTo>
                    <a:pt x="652780" y="0"/>
                  </a:lnTo>
                  <a:close/>
                </a:path>
              </a:pathLst>
            </a:custGeom>
            <a:solidFill>
              <a:srgbClr val="FFFFFF">
                <a:alpha val="8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63500" y="73025"/>
              <a:ext cx="685800" cy="1149289"/>
            </a:xfrm>
            <a:prstGeom prst="rect">
              <a:avLst/>
            </a:prstGeom>
          </p:spPr>
          <p:txBody>
            <a:bodyPr lIns="46037" tIns="46037" rIns="46037" bIns="46037" rtlCol="0" anchor="ctr"/>
            <a:lstStyle/>
            <a:p>
              <a:pPr marL="0" lvl="0" indent="0" algn="ctr">
                <a:lnSpc>
                  <a:spcPts val="2180"/>
                </a:lnSpc>
                <a:spcBef>
                  <a:spcPct val="0"/>
                </a:spcBef>
              </a:pPr>
            </a:p>
          </p:txBody>
        </p:sp>
      </p:grpSp>
      <p:sp>
        <p:nvSpPr>
          <p:cNvPr id="24" name="Freeform 24"/>
          <p:cNvSpPr/>
          <p:nvPr>
            <p:custDataLst>
              <p:tags r:id="rId12"/>
            </p:custDataLst>
          </p:nvPr>
        </p:nvSpPr>
        <p:spPr>
          <a:xfrm>
            <a:off x="8458200" y="3366770"/>
            <a:ext cx="3316605" cy="2682875"/>
          </a:xfrm>
          <a:prstGeom prst="roundRect">
            <a:avLst/>
          </a:prstGeom>
          <a:solidFill>
            <a:srgbClr val="717565"/>
          </a:solidFill>
        </p:spPr>
      </p:sp>
      <p:sp>
        <p:nvSpPr>
          <p:cNvPr id="26" name="TextBox 26"/>
          <p:cNvSpPr txBox="1"/>
          <p:nvPr>
            <p:custDataLst>
              <p:tags r:id="rId13"/>
            </p:custDataLst>
          </p:nvPr>
        </p:nvSpPr>
        <p:spPr>
          <a:xfrm>
            <a:off x="8550974" y="6476111"/>
            <a:ext cx="2895295" cy="1894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95"/>
              </a:lnSpc>
              <a:buClrTx/>
              <a:buSzTx/>
              <a:buNone/>
            </a:pPr>
            <a:r>
              <a:rPr lang="en-US" sz="2400" b="1" spc="59">
                <a:latin typeface="方正粗宋简体" panose="02000000000000000000" charset="-122"/>
                <a:ea typeface="方正粗宋简体" panose="02000000000000000000" charset="-122"/>
                <a:cs typeface="字由点字小隶书" panose="00020600040101010101" charset="-122"/>
                <a:sym typeface="+mn-ea"/>
              </a:rPr>
              <a:t>北方文化与闽粤赣本土文化的结合，</a:t>
            </a:r>
            <a:endParaRPr lang="en-US" sz="2400" b="1" spc="59">
              <a:solidFill>
                <a:schemeClr val="tx1"/>
              </a:solidFill>
              <a:latin typeface="方正粗宋简体" panose="02000000000000000000" charset="-122"/>
              <a:ea typeface="方正粗宋简体" panose="02000000000000000000" charset="-122"/>
              <a:cs typeface="字由点字小隶书" panose="00020600040101010101" charset="-122"/>
            </a:endParaRPr>
          </a:p>
          <a:p>
            <a:pPr algn="l">
              <a:lnSpc>
                <a:spcPts val="3695"/>
              </a:lnSpc>
              <a:buClrTx/>
              <a:buSzTx/>
              <a:buNone/>
            </a:pPr>
            <a:r>
              <a:rPr lang="en-US" sz="2400" b="1" spc="59">
                <a:solidFill>
                  <a:schemeClr val="accent2">
                    <a:lumMod val="75000"/>
                  </a:schemeClr>
                </a:solidFill>
                <a:latin typeface="方正粗宋简体" panose="02000000000000000000" charset="-122"/>
                <a:ea typeface="方正粗宋简体" panose="02000000000000000000" charset="-122"/>
                <a:cs typeface="字由点字小隶书" panose="00020600040101010101" charset="-122"/>
                <a:sym typeface="+mn-ea"/>
              </a:rPr>
              <a:t>客心依旧、落叶归根</a:t>
            </a:r>
            <a:r>
              <a:rPr lang="en-US" sz="2400" b="1" spc="59">
                <a:latin typeface="方正粗宋简体" panose="02000000000000000000" charset="-122"/>
                <a:ea typeface="方正粗宋简体" panose="02000000000000000000" charset="-122"/>
                <a:cs typeface="字由点字小隶书" panose="00020600040101010101" charset="-122"/>
                <a:sym typeface="+mn-ea"/>
              </a:rPr>
              <a:t>的中华民族认同感。</a:t>
            </a:r>
            <a:endParaRPr lang="en-US" sz="2400" b="1" spc="59">
              <a:latin typeface="方正粗宋简体" panose="02000000000000000000" charset="-122"/>
              <a:ea typeface="方正粗宋简体" panose="02000000000000000000" charset="-122"/>
              <a:cs typeface="字由点字小隶书" panose="00020600040101010101" charset="-122"/>
              <a:sym typeface="字由点字小隶书" panose="00020600040101010101" charset="-122"/>
            </a:endParaRPr>
          </a:p>
        </p:txBody>
      </p:sp>
      <p:pic>
        <p:nvPicPr>
          <p:cNvPr id="55" name="图片 54"/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3716000" y="367030"/>
            <a:ext cx="1791970" cy="850265"/>
          </a:xfrm>
          <a:prstGeom prst="rect">
            <a:avLst/>
          </a:prstGeom>
        </p:spPr>
      </p:pic>
      <p:pic>
        <p:nvPicPr>
          <p:cNvPr id="56" name="图片 55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356340" y="190500"/>
            <a:ext cx="1986915" cy="1450340"/>
          </a:xfrm>
          <a:prstGeom prst="rect">
            <a:avLst/>
          </a:prstGeom>
        </p:spPr>
      </p:pic>
      <p:pic>
        <p:nvPicPr>
          <p:cNvPr id="54" name="图片 5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2192000" y="114300"/>
            <a:ext cx="2072005" cy="1375410"/>
          </a:xfrm>
          <a:prstGeom prst="rect">
            <a:avLst/>
          </a:prstGeom>
        </p:spPr>
      </p:pic>
      <p:sp>
        <p:nvSpPr>
          <p:cNvPr id="57" name="文本框 56"/>
          <p:cNvSpPr txBox="1"/>
          <p:nvPr/>
        </p:nvSpPr>
        <p:spPr>
          <a:xfrm>
            <a:off x="15392400" y="599440"/>
            <a:ext cx="3148965" cy="70675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zh-CN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——广东传统客家服饰</a:t>
            </a:r>
            <a:endParaRPr lang="en-US" altLang="zh-CN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en-US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          </a:t>
            </a:r>
            <a:r>
              <a:rPr lang="zh-CN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体验创意新路径 </a:t>
            </a:r>
            <a:endParaRPr lang="zh-CN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6" name="图片 45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12270740" y="2628900"/>
            <a:ext cx="5784215" cy="45243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7" name="TextBox 38"/>
          <p:cNvSpPr txBox="1"/>
          <p:nvPr>
            <p:custDataLst>
              <p:tags r:id="rId19"/>
            </p:custDataLst>
          </p:nvPr>
        </p:nvSpPr>
        <p:spPr>
          <a:xfrm>
            <a:off x="685800" y="3924300"/>
            <a:ext cx="2970530" cy="203073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p>
            <a:pPr algn="l">
              <a:lnSpc>
                <a:spcPts val="4195"/>
              </a:lnSpc>
              <a:spcBef>
                <a:spcPct val="0"/>
              </a:spcBef>
            </a:pPr>
            <a:r>
              <a:rPr lang="en-US" sz="3600" b="1" spc="59">
                <a:solidFill>
                  <a:schemeClr val="bg1"/>
                </a:solidFill>
                <a:latin typeface="华文中宋" panose="02010600040101010101" charset="-122"/>
                <a:ea typeface="华文中宋" panose="02010600040101010101" charset="-122"/>
                <a:cs typeface="字由点字小隶书" panose="00020600040101010101" charset="-122"/>
                <a:sym typeface="+mn-ea"/>
              </a:rPr>
              <a:t>活着的汉服：</a:t>
            </a:r>
            <a:endParaRPr lang="en-US" sz="3600" b="1" spc="59">
              <a:solidFill>
                <a:schemeClr val="bg1"/>
              </a:solidFill>
              <a:latin typeface="华文中宋" panose="02010600040101010101" charset="-122"/>
              <a:ea typeface="华文中宋" panose="02010600040101010101" charset="-122"/>
              <a:cs typeface="字由点字小隶书" panose="00020600040101010101" charset="-122"/>
              <a:sym typeface="+mn-ea"/>
            </a:endParaRPr>
          </a:p>
          <a:p>
            <a:pPr algn="l">
              <a:lnSpc>
                <a:spcPts val="4195"/>
              </a:lnSpc>
              <a:spcBef>
                <a:spcPct val="0"/>
              </a:spcBef>
            </a:pPr>
            <a:r>
              <a:rPr lang="en-US" sz="3600" b="1" spc="59">
                <a:solidFill>
                  <a:schemeClr val="bg1"/>
                </a:solidFill>
                <a:latin typeface="华文中宋" panose="02010600040101010101" charset="-122"/>
                <a:ea typeface="华文中宋" panose="02010600040101010101" charset="-122"/>
                <a:cs typeface="字由点字小隶书" panose="00020600040101010101" charset="-122"/>
                <a:sym typeface="+mn-ea"/>
              </a:rPr>
              <a:t>保留了中原服饰形式风格</a:t>
            </a:r>
            <a:endParaRPr lang="en-US" sz="3600" b="1" spc="59">
              <a:solidFill>
                <a:schemeClr val="bg1"/>
              </a:solidFill>
              <a:latin typeface="华文中宋" panose="02010600040101010101" charset="-122"/>
              <a:ea typeface="华文中宋" panose="02010600040101010101" charset="-122"/>
              <a:cs typeface="字由点字小隶书" panose="00020600040101010101" charset="-122"/>
              <a:sym typeface="+mn-ea"/>
            </a:endParaRPr>
          </a:p>
        </p:txBody>
      </p:sp>
      <p:sp>
        <p:nvSpPr>
          <p:cNvPr id="48" name="TextBox 38"/>
          <p:cNvSpPr txBox="1"/>
          <p:nvPr>
            <p:custDataLst>
              <p:tags r:id="rId20"/>
            </p:custDataLst>
          </p:nvPr>
        </p:nvSpPr>
        <p:spPr>
          <a:xfrm>
            <a:off x="4521835" y="3696970"/>
            <a:ext cx="3341370" cy="203073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p>
            <a:pPr algn="just">
              <a:lnSpc>
                <a:spcPct val="120000"/>
              </a:lnSpc>
            </a:pPr>
            <a:r>
              <a:rPr lang="en-US" sz="3600" b="1" spc="59">
                <a:latin typeface="华文中宋" panose="02010600040101010101" charset="-122"/>
                <a:ea typeface="华文中宋" panose="02010600040101010101" charset="-122"/>
                <a:cs typeface="字由点字小隶书" panose="00020600040101010101" charset="-122"/>
                <a:sym typeface="+mn-ea"/>
              </a:rPr>
              <a:t>中原遗韵：</a:t>
            </a:r>
            <a:endParaRPr lang="en-US" sz="3600" b="1" spc="59">
              <a:latin typeface="华文中宋" panose="02010600040101010101" charset="-122"/>
              <a:ea typeface="华文中宋" panose="02010600040101010101" charset="-122"/>
              <a:cs typeface="字由点字小隶书" panose="00020600040101010101" charset="-122"/>
              <a:sym typeface="+mn-ea"/>
            </a:endParaRPr>
          </a:p>
          <a:p>
            <a:pPr algn="just">
              <a:lnSpc>
                <a:spcPct val="120000"/>
              </a:lnSpc>
            </a:pPr>
            <a:r>
              <a:rPr lang="en-US" sz="3600" b="1" spc="59">
                <a:latin typeface="华文中宋" panose="02010600040101010101" charset="-122"/>
                <a:ea typeface="华文中宋" panose="02010600040101010101" charset="-122"/>
                <a:cs typeface="字由点字小隶书" panose="00020600040101010101" charset="-122"/>
                <a:sym typeface="+mn-ea"/>
              </a:rPr>
              <a:t>客家服饰简朴、纯真的设计风格</a:t>
            </a:r>
            <a:endParaRPr lang="en-US" sz="3600" b="1" spc="59">
              <a:solidFill>
                <a:schemeClr val="tx1"/>
              </a:solidFill>
              <a:latin typeface="华文中宋" panose="02010600040101010101" charset="-122"/>
              <a:ea typeface="华文中宋" panose="02010600040101010101" charset="-122"/>
              <a:cs typeface="字由点字小隶书" panose="00020600040101010101" charset="-122"/>
              <a:sym typeface="+mn-ea"/>
            </a:endParaRPr>
          </a:p>
        </p:txBody>
      </p:sp>
      <p:sp>
        <p:nvSpPr>
          <p:cNvPr id="49" name="TextBox 38"/>
          <p:cNvSpPr txBox="1"/>
          <p:nvPr>
            <p:custDataLst>
              <p:tags r:id="rId21"/>
            </p:custDataLst>
          </p:nvPr>
        </p:nvSpPr>
        <p:spPr>
          <a:xfrm>
            <a:off x="8658225" y="3914775"/>
            <a:ext cx="2970530" cy="203073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p>
            <a:pPr algn="l">
              <a:lnSpc>
                <a:spcPts val="4195"/>
              </a:lnSpc>
              <a:buClrTx/>
              <a:buSzTx/>
              <a:buNone/>
            </a:pPr>
            <a:r>
              <a:rPr lang="en-US" sz="3600" b="1" spc="59">
                <a:solidFill>
                  <a:schemeClr val="bg1"/>
                </a:solidFill>
                <a:latin typeface="华文中宋" panose="02010600040101010101" charset="-122"/>
                <a:ea typeface="华文中宋" panose="02010600040101010101" charset="-122"/>
                <a:cs typeface="字由点字小隶书" panose="00020600040101010101" charset="-122"/>
                <a:sym typeface="+mn-ea"/>
              </a:rPr>
              <a:t>鸿衣羽裳：</a:t>
            </a:r>
            <a:endParaRPr lang="en-US" sz="3600" b="1" spc="59">
              <a:solidFill>
                <a:schemeClr val="bg1"/>
              </a:solidFill>
              <a:latin typeface="华文中宋" panose="02010600040101010101" charset="-122"/>
              <a:ea typeface="华文中宋" panose="02010600040101010101" charset="-122"/>
              <a:cs typeface="字由点字小隶书" panose="00020600040101010101" charset="-122"/>
              <a:sym typeface="+mn-ea"/>
            </a:endParaRPr>
          </a:p>
          <a:p>
            <a:pPr algn="l">
              <a:lnSpc>
                <a:spcPts val="4195"/>
              </a:lnSpc>
              <a:buClrTx/>
              <a:buSzTx/>
              <a:buNone/>
            </a:pPr>
            <a:r>
              <a:rPr lang="en-US" sz="3600" b="1" spc="59">
                <a:solidFill>
                  <a:schemeClr val="bg1"/>
                </a:solidFill>
                <a:latin typeface="华文中宋" panose="02010600040101010101" charset="-122"/>
                <a:ea typeface="华文中宋" panose="02010600040101010101" charset="-122"/>
                <a:cs typeface="字由点字小隶书" panose="00020600040101010101" charset="-122"/>
                <a:sym typeface="+mn-ea"/>
              </a:rPr>
              <a:t>归根到底我们都是客家人</a:t>
            </a:r>
            <a:endParaRPr lang="en-US" sz="3600" b="1" spc="59">
              <a:solidFill>
                <a:schemeClr val="bg1"/>
              </a:solidFill>
              <a:latin typeface="华文中宋" panose="02010600040101010101" charset="-122"/>
              <a:ea typeface="华文中宋" panose="02010600040101010101" charset="-122"/>
              <a:cs typeface="字由点字小隶书" panose="00020600040101010101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3"/>
          <p:cNvSpPr txBox="1"/>
          <p:nvPr/>
        </p:nvSpPr>
        <p:spPr>
          <a:xfrm>
            <a:off x="12801600" y="1562100"/>
            <a:ext cx="5448300" cy="9406255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p>
            <a:pPr algn="r">
              <a:lnSpc>
                <a:spcPts val="7170"/>
              </a:lnSpc>
            </a:pPr>
            <a:r>
              <a:rPr lang="zh-CN" altLang="en-US" sz="7170" spc="-387">
                <a:ln>
                  <a:noFill/>
                </a:ln>
                <a:solidFill>
                  <a:schemeClr val="tx1">
                    <a:lumMod val="50000"/>
                    <a:lumOff val="50000"/>
                    <a:alpha val="4706"/>
                  </a:schemeClr>
                </a:solidFill>
                <a:latin typeface="方正舒体" panose="02010601030101010101" charset="-122"/>
                <a:ea typeface="方正舒体" panose="02010601030101010101" charset="-122"/>
                <a:cs typeface="Liu Jian Mao Cao" panose="00000500000000000000"/>
                <a:sym typeface="Liu Jian Mao Cao" panose="00000500000000000000"/>
              </a:rPr>
              <a:t>让非遗走出历史、走进当下、走向未来，既不能蹴而就，也不能一劳永逸，必须遵循非遗保护传承规律，让非遗在保护传承中绽放光彩</a:t>
            </a:r>
            <a:endParaRPr lang="zh-CN" altLang="en-US" sz="7170" spc="-387">
              <a:ln>
                <a:noFill/>
              </a:ln>
              <a:solidFill>
                <a:schemeClr val="tx1">
                  <a:lumMod val="50000"/>
                  <a:lumOff val="50000"/>
                  <a:alpha val="4706"/>
                </a:schemeClr>
              </a:solidFill>
              <a:latin typeface="方正舒体" panose="02010601030101010101" charset="-122"/>
              <a:ea typeface="方正舒体" panose="02010601030101010101" charset="-122"/>
              <a:cs typeface="Liu Jian Mao Cao" panose="00000500000000000000"/>
              <a:sym typeface="Liu Jian Mao Cao" panose="00000500000000000000"/>
            </a:endParaRPr>
          </a:p>
        </p:txBody>
      </p:sp>
      <p:sp>
        <p:nvSpPr>
          <p:cNvPr id="2" name="TextBox 2"/>
          <p:cNvSpPr txBox="1"/>
          <p:nvPr/>
        </p:nvSpPr>
        <p:spPr>
          <a:xfrm>
            <a:off x="1028700" y="543391"/>
            <a:ext cx="15342385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5630"/>
              </a:lnSpc>
              <a:spcBef>
                <a:spcPct val="0"/>
              </a:spcBef>
            </a:pPr>
            <a:r>
              <a:rPr lang="zh-CN" altLang="en-US" sz="5410" b="1">
                <a:solidFill>
                  <a:srgbClr val="2E3239"/>
                </a:solidFill>
                <a:latin typeface="华文中宋" panose="02010600040101010101" charset="-122"/>
                <a:ea typeface="华文中宋" panose="02010600040101010101" charset="-122"/>
                <a:cs typeface="造字工房刻宋体 粗体" charset="-122"/>
                <a:sym typeface="造字工房刻宋体 粗体" charset="-122"/>
              </a:rPr>
              <a:t>科研成果</a:t>
            </a:r>
            <a:endParaRPr lang="zh-CN" altLang="en-US" sz="5410" b="1">
              <a:solidFill>
                <a:srgbClr val="2E3239"/>
              </a:solidFill>
              <a:latin typeface="华文中宋" panose="02010600040101010101" charset="-122"/>
              <a:ea typeface="华文中宋" panose="02010600040101010101" charset="-122"/>
              <a:cs typeface="造字工房刻宋体 粗体" charset="-122"/>
              <a:sym typeface="造字工房刻宋体 粗体" charset="-122"/>
            </a:endParaRPr>
          </a:p>
        </p:txBody>
      </p:sp>
      <p:sp>
        <p:nvSpPr>
          <p:cNvPr id="3" name="Freeform 3"/>
          <p:cNvSpPr/>
          <p:nvPr/>
        </p:nvSpPr>
        <p:spPr>
          <a:xfrm rot="-5733623">
            <a:off x="-3504284" y="-2751131"/>
            <a:ext cx="4535076" cy="4675336"/>
          </a:xfrm>
          <a:custGeom>
            <a:avLst/>
            <a:gdLst/>
            <a:ahLst/>
            <a:cxnLst/>
            <a:rect l="l" t="t" r="r" b="b"/>
            <a:pathLst>
              <a:path w="4535076" h="4675336">
                <a:moveTo>
                  <a:pt x="0" y="0"/>
                </a:moveTo>
                <a:lnTo>
                  <a:pt x="4535076" y="0"/>
                </a:lnTo>
                <a:lnTo>
                  <a:pt x="4535076" y="4675336"/>
                </a:lnTo>
                <a:lnTo>
                  <a:pt x="0" y="4675336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15" name="TextBox 15"/>
          <p:cNvSpPr txBox="1"/>
          <p:nvPr>
            <p:custDataLst>
              <p:tags r:id="rId2"/>
            </p:custDataLst>
          </p:nvPr>
        </p:nvSpPr>
        <p:spPr>
          <a:xfrm>
            <a:off x="4877089" y="10477414"/>
            <a:ext cx="881421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>
                <a:solidFill>
                  <a:srgbClr val="FFFFFF"/>
                </a:solidFill>
                <a:latin typeface="字由点字小隶书" panose="00020600040101010101" charset="-122"/>
                <a:ea typeface="字由点字小隶书" panose="00020600040101010101" charset="-122"/>
                <a:cs typeface="字由点字小隶书" panose="00020600040101010101" charset="-122"/>
                <a:sym typeface="字由点字小隶书" panose="00020600040101010101" charset="-122"/>
              </a:rPr>
              <a:t>壹</a:t>
            </a:r>
            <a:endParaRPr lang="en-US" sz="4200">
              <a:solidFill>
                <a:srgbClr val="FFFFFF"/>
              </a:solidFill>
              <a:latin typeface="字由点字小隶书" panose="00020600040101010101" charset="-122"/>
              <a:ea typeface="字由点字小隶书" panose="00020600040101010101" charset="-122"/>
              <a:cs typeface="字由点字小隶书" panose="00020600040101010101" charset="-122"/>
              <a:sym typeface="字由点字小隶书" panose="00020600040101010101" charset="-122"/>
            </a:endParaRPr>
          </a:p>
        </p:txBody>
      </p:sp>
      <p:pic>
        <p:nvPicPr>
          <p:cNvPr id="56" name="图片 5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56340" y="190500"/>
            <a:ext cx="1986915" cy="1450340"/>
          </a:xfrm>
          <a:prstGeom prst="rect">
            <a:avLst/>
          </a:prstGeom>
        </p:spPr>
      </p:pic>
      <p:pic>
        <p:nvPicPr>
          <p:cNvPr id="54" name="图片 5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0" y="114300"/>
            <a:ext cx="2072005" cy="1375410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3716000" y="367030"/>
            <a:ext cx="1791970" cy="850265"/>
          </a:xfrm>
          <a:prstGeom prst="rect">
            <a:avLst/>
          </a:prstGeom>
        </p:spPr>
      </p:pic>
      <p:sp>
        <p:nvSpPr>
          <p:cNvPr id="57" name="文本框 56"/>
          <p:cNvSpPr txBox="1"/>
          <p:nvPr/>
        </p:nvSpPr>
        <p:spPr>
          <a:xfrm>
            <a:off x="15392400" y="599440"/>
            <a:ext cx="3148965" cy="70675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zh-CN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——广东传统客家服饰</a:t>
            </a:r>
            <a:endParaRPr lang="en-US" altLang="zh-CN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en-US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          </a:t>
            </a:r>
            <a:r>
              <a:rPr lang="zh-CN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体验创意新路径 </a:t>
            </a:r>
            <a:endParaRPr lang="zh-CN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4554200" y="2857500"/>
            <a:ext cx="1440000" cy="7229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6383000" y="3771900"/>
            <a:ext cx="1440000" cy="1467341"/>
          </a:xfrm>
          <a:prstGeom prst="rect">
            <a:avLst/>
          </a:prstGeom>
          <a:ln>
            <a:solidFill>
              <a:schemeClr val="bg2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42" name="直接连接符 41"/>
          <p:cNvCxnSpPr>
            <a:endCxn id="118" idx="2"/>
          </p:cNvCxnSpPr>
          <p:nvPr/>
        </p:nvCxnSpPr>
        <p:spPr>
          <a:xfrm>
            <a:off x="2116455" y="1962150"/>
            <a:ext cx="1787525" cy="22860"/>
          </a:xfrm>
          <a:prstGeom prst="line">
            <a:avLst/>
          </a:prstGeom>
          <a:ln w="9525" cap="flat" cmpd="sng" algn="ctr"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8" name="直接连接符 47"/>
          <p:cNvCxnSpPr>
            <a:stCxn id="126" idx="3"/>
            <a:endCxn id="108" idx="2"/>
          </p:cNvCxnSpPr>
          <p:nvPr/>
        </p:nvCxnSpPr>
        <p:spPr>
          <a:xfrm flipV="1">
            <a:off x="2430780" y="7844790"/>
            <a:ext cx="4046220" cy="387350"/>
          </a:xfrm>
          <a:prstGeom prst="line">
            <a:avLst/>
          </a:prstGeom>
          <a:ln w="9525" cap="flat" cmpd="sng" algn="ctr"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49" name="图片 4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clrChange>
              <a:clrFrom>
                <a:srgbClr val="F9EDE1">
                  <a:alpha val="100000"/>
                </a:srgbClr>
              </a:clrFrom>
              <a:clrTo>
                <a:srgbClr val="F9EDE1">
                  <a:alpha val="100000"/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828800" y="3509010"/>
            <a:ext cx="1195070" cy="10737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50" name="直接连接符 49"/>
          <p:cNvCxnSpPr>
            <a:stCxn id="77" idx="0"/>
            <a:endCxn id="68" idx="2"/>
          </p:cNvCxnSpPr>
          <p:nvPr/>
        </p:nvCxnSpPr>
        <p:spPr>
          <a:xfrm flipV="1">
            <a:off x="3898265" y="3653790"/>
            <a:ext cx="749935" cy="803910"/>
          </a:xfrm>
          <a:prstGeom prst="line">
            <a:avLst/>
          </a:prstGeom>
          <a:ln w="9525" cap="flat" cmpd="sng" algn="ctr"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2" name="直接连接符 51"/>
          <p:cNvCxnSpPr>
            <a:stCxn id="49" idx="3"/>
            <a:endCxn id="68" idx="2"/>
          </p:cNvCxnSpPr>
          <p:nvPr/>
        </p:nvCxnSpPr>
        <p:spPr>
          <a:xfrm flipV="1">
            <a:off x="3023870" y="3653790"/>
            <a:ext cx="1624330" cy="392430"/>
          </a:xfrm>
          <a:prstGeom prst="line">
            <a:avLst/>
          </a:prstGeom>
          <a:ln w="9525" cap="flat" cmpd="sng" algn="ctr"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8" name="椭圆 67"/>
          <p:cNvSpPr/>
          <p:nvPr/>
        </p:nvSpPr>
        <p:spPr>
          <a:xfrm>
            <a:off x="4648200" y="2933700"/>
            <a:ext cx="1440000" cy="1440000"/>
          </a:xfrm>
          <a:prstGeom prst="ellipse">
            <a:avLst/>
          </a:prstGeom>
          <a:solidFill>
            <a:srgbClr val="717565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eaVert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2800" b="1">
                <a:sym typeface="+mn-ea"/>
              </a:rPr>
              <a:t>褂甲</a:t>
            </a:r>
            <a:endParaRPr lang="zh-CN" altLang="en-US" sz="2800" b="1">
              <a:sym typeface="+mn-ea"/>
            </a:endParaRPr>
          </a:p>
        </p:txBody>
      </p:sp>
      <p:pic>
        <p:nvPicPr>
          <p:cNvPr id="77" name="图片 76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clrChange>
              <a:clrFrom>
                <a:srgbClr val="F8EEE4">
                  <a:alpha val="100000"/>
                </a:srgbClr>
              </a:clrFrom>
              <a:clrTo>
                <a:srgbClr val="F8EEE4">
                  <a:alpha val="100000"/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3276600" y="4457700"/>
            <a:ext cx="1242695" cy="12071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8" name="椭圆 77"/>
          <p:cNvSpPr/>
          <p:nvPr/>
        </p:nvSpPr>
        <p:spPr>
          <a:xfrm>
            <a:off x="8991600" y="2781300"/>
            <a:ext cx="1440000" cy="1440000"/>
          </a:xfrm>
          <a:prstGeom prst="ellipse">
            <a:avLst/>
          </a:prstGeom>
          <a:solidFill>
            <a:srgbClr val="717565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eaVert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2800" b="1">
                <a:sym typeface="+mn-ea"/>
              </a:rPr>
              <a:t>礼服</a:t>
            </a:r>
            <a:endParaRPr lang="zh-CN" altLang="en-US" sz="2800" b="1">
              <a:sym typeface="+mn-ea"/>
            </a:endParaRPr>
          </a:p>
        </p:txBody>
      </p:sp>
      <p:pic>
        <p:nvPicPr>
          <p:cNvPr id="84" name="图片 83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r:embed="rId13">
            <a:clrChange>
              <a:clrFrom>
                <a:srgbClr val="EFEDE1">
                  <a:alpha val="100000"/>
                </a:srgbClr>
              </a:clrFrom>
              <a:clrTo>
                <a:srgbClr val="EFEDE1">
                  <a:alpha val="100000"/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4554200" y="5391785"/>
            <a:ext cx="1891030" cy="11156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85" name="直接连接符 84"/>
          <p:cNvCxnSpPr>
            <a:stCxn id="78" idx="5"/>
            <a:endCxn id="87" idx="1"/>
          </p:cNvCxnSpPr>
          <p:nvPr/>
        </p:nvCxnSpPr>
        <p:spPr>
          <a:xfrm>
            <a:off x="10220960" y="4010660"/>
            <a:ext cx="2428240" cy="456565"/>
          </a:xfrm>
          <a:prstGeom prst="line">
            <a:avLst/>
          </a:prstGeom>
          <a:ln w="9525" cap="flat" cmpd="sng" algn="ctr"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86" name="直接连接符 85"/>
          <p:cNvCxnSpPr>
            <a:stCxn id="78" idx="5"/>
            <a:endCxn id="84" idx="1"/>
          </p:cNvCxnSpPr>
          <p:nvPr/>
        </p:nvCxnSpPr>
        <p:spPr>
          <a:xfrm>
            <a:off x="10220960" y="4010660"/>
            <a:ext cx="4333240" cy="1939290"/>
          </a:xfrm>
          <a:prstGeom prst="line">
            <a:avLst/>
          </a:prstGeom>
          <a:ln w="9525" cap="flat" cmpd="sng" algn="ctr"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87" name="图片 86"/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r:embed="rId15">
            <a:clrChange>
              <a:clrFrom>
                <a:srgbClr val="ECE9D8">
                  <a:alpha val="100000"/>
                </a:srgbClr>
              </a:clrFrom>
              <a:clrTo>
                <a:srgbClr val="ECE9D8">
                  <a:alpha val="100000"/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2649200" y="4046855"/>
            <a:ext cx="1440000" cy="8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88" name="直接连接符 87"/>
          <p:cNvCxnSpPr>
            <a:stCxn id="119" idx="5"/>
            <a:endCxn id="78" idx="2"/>
          </p:cNvCxnSpPr>
          <p:nvPr/>
        </p:nvCxnSpPr>
        <p:spPr>
          <a:xfrm>
            <a:off x="8087360" y="1877060"/>
            <a:ext cx="904240" cy="1624330"/>
          </a:xfrm>
          <a:prstGeom prst="line">
            <a:avLst/>
          </a:prstGeom>
          <a:ln w="9525" cap="flat" cmpd="sng" algn="ctr"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89" name="直接连接符 88"/>
          <p:cNvCxnSpPr>
            <a:stCxn id="117" idx="3"/>
            <a:endCxn id="118" idx="2"/>
          </p:cNvCxnSpPr>
          <p:nvPr/>
        </p:nvCxnSpPr>
        <p:spPr>
          <a:xfrm flipV="1">
            <a:off x="1536065" y="1985010"/>
            <a:ext cx="2367915" cy="1274445"/>
          </a:xfrm>
          <a:prstGeom prst="line">
            <a:avLst/>
          </a:prstGeom>
          <a:ln w="9525" cap="flat" cmpd="sng" algn="ctr">
            <a:solidFill>
              <a:srgbClr val="966F4A"/>
            </a:solidFill>
            <a:prstDash val="dash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90" name="直接连接符 89"/>
          <p:cNvCxnSpPr>
            <a:stCxn id="91" idx="2"/>
            <a:endCxn id="92" idx="3"/>
          </p:cNvCxnSpPr>
          <p:nvPr/>
        </p:nvCxnSpPr>
        <p:spPr>
          <a:xfrm flipH="1" flipV="1">
            <a:off x="1668780" y="5141595"/>
            <a:ext cx="845820" cy="1179195"/>
          </a:xfrm>
          <a:prstGeom prst="line">
            <a:avLst/>
          </a:prstGeom>
          <a:ln w="9525" cap="flat" cmpd="sng" algn="ctr">
            <a:solidFill>
              <a:srgbClr val="966F4A"/>
            </a:solidFill>
            <a:prstDash val="dash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91" name="椭圆 90"/>
          <p:cNvSpPr/>
          <p:nvPr/>
        </p:nvSpPr>
        <p:spPr>
          <a:xfrm>
            <a:off x="2514600" y="5600700"/>
            <a:ext cx="1440000" cy="1440000"/>
          </a:xfrm>
          <a:prstGeom prst="ellipse">
            <a:avLst/>
          </a:prstGeom>
          <a:solidFill>
            <a:srgbClr val="717565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eaVert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2800" b="1">
                <a:sym typeface="+mn-ea"/>
              </a:rPr>
              <a:t>襟衫</a:t>
            </a:r>
            <a:endParaRPr lang="zh-CN" altLang="en-US" sz="2800" b="1">
              <a:sym typeface="+mn-ea"/>
            </a:endParaRPr>
          </a:p>
        </p:txBody>
      </p:sp>
      <p:pic>
        <p:nvPicPr>
          <p:cNvPr id="92" name="图片 91"/>
          <p:cNvPicPr>
            <a:picLocks noChangeAspect="1"/>
          </p:cNvPicPr>
          <p:nvPr/>
        </p:nvPicPr>
        <p:blipFill>
          <a:blip r:embed="rId16"/>
          <a:srcRect/>
          <a:stretch>
            <a:fillRect/>
          </a:stretch>
        </p:blipFill>
        <p:spPr>
          <a:xfrm>
            <a:off x="228600" y="4838700"/>
            <a:ext cx="1440000" cy="6056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3" name="图片 92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>
          <a:xfrm>
            <a:off x="409575" y="6102985"/>
            <a:ext cx="1550670" cy="8362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94" name="直接连接符 93"/>
          <p:cNvCxnSpPr>
            <a:stCxn id="91" idx="2"/>
            <a:endCxn id="93" idx="3"/>
          </p:cNvCxnSpPr>
          <p:nvPr/>
        </p:nvCxnSpPr>
        <p:spPr>
          <a:xfrm flipH="1">
            <a:off x="1960245" y="6320790"/>
            <a:ext cx="554355" cy="200660"/>
          </a:xfrm>
          <a:prstGeom prst="line">
            <a:avLst/>
          </a:prstGeom>
          <a:ln w="9525" cap="flat" cmpd="sng" algn="ctr"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95" name="图片 94"/>
          <p:cNvPicPr>
            <a:picLocks noChangeAspect="1"/>
          </p:cNvPicPr>
          <p:nvPr/>
        </p:nvPicPr>
        <p:blipFill>
          <a:blip r:embed="rId18"/>
          <a:srcRect/>
          <a:stretch>
            <a:fillRect/>
          </a:stretch>
        </p:blipFill>
        <p:spPr>
          <a:xfrm>
            <a:off x="7504430" y="3425190"/>
            <a:ext cx="1155065" cy="1257300"/>
          </a:xfrm>
          <a:prstGeom prst="rect">
            <a:avLst/>
          </a:prstGeom>
          <a:ln>
            <a:solidFill>
              <a:schemeClr val="bg2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6" name="椭圆 95"/>
          <p:cNvSpPr/>
          <p:nvPr/>
        </p:nvSpPr>
        <p:spPr>
          <a:xfrm>
            <a:off x="9067800" y="5372100"/>
            <a:ext cx="1440000" cy="1440000"/>
          </a:xfrm>
          <a:prstGeom prst="ellipse">
            <a:avLst/>
          </a:prstGeom>
          <a:solidFill>
            <a:srgbClr val="717565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eaVert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2800" b="1">
                <a:sym typeface="+mn-ea"/>
              </a:rPr>
              <a:t>节衣</a:t>
            </a:r>
            <a:endParaRPr lang="zh-CN" altLang="en-US" sz="2800" b="1">
              <a:sym typeface="+mn-ea"/>
            </a:endParaRPr>
          </a:p>
        </p:txBody>
      </p:sp>
      <p:pic>
        <p:nvPicPr>
          <p:cNvPr id="97" name="图片 96"/>
          <p:cNvPicPr>
            <a:picLocks noChangeAspect="1"/>
          </p:cNvPicPr>
          <p:nvPr/>
        </p:nvPicPr>
        <p:blipFill>
          <a:blip r:embed="rId19"/>
          <a:srcRect/>
          <a:stretch>
            <a:fillRect/>
          </a:stretch>
        </p:blipFill>
        <p:spPr>
          <a:xfrm>
            <a:off x="12039600" y="5905500"/>
            <a:ext cx="1440000" cy="1198818"/>
          </a:xfrm>
          <a:prstGeom prst="rect">
            <a:avLst/>
          </a:prstGeom>
          <a:ln>
            <a:solidFill>
              <a:schemeClr val="bg2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98" name="直接连接符 97"/>
          <p:cNvCxnSpPr>
            <a:stCxn id="95" idx="2"/>
            <a:endCxn id="96" idx="1"/>
          </p:cNvCxnSpPr>
          <p:nvPr/>
        </p:nvCxnSpPr>
        <p:spPr>
          <a:xfrm>
            <a:off x="8082280" y="4682490"/>
            <a:ext cx="1196340" cy="900430"/>
          </a:xfrm>
          <a:prstGeom prst="line">
            <a:avLst/>
          </a:prstGeom>
          <a:ln w="9525" cap="flat" cmpd="sng" algn="ctr"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99" name="直接连接符 98"/>
          <p:cNvCxnSpPr>
            <a:stCxn id="96" idx="6"/>
            <a:endCxn id="97" idx="1"/>
          </p:cNvCxnSpPr>
          <p:nvPr/>
        </p:nvCxnSpPr>
        <p:spPr>
          <a:xfrm>
            <a:off x="10507980" y="6092190"/>
            <a:ext cx="1531620" cy="412750"/>
          </a:xfrm>
          <a:prstGeom prst="line">
            <a:avLst/>
          </a:prstGeom>
          <a:ln w="9525" cap="flat" cmpd="sng" algn="ctr"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0" name="椭圆 99"/>
          <p:cNvSpPr/>
          <p:nvPr/>
        </p:nvSpPr>
        <p:spPr>
          <a:xfrm>
            <a:off x="5867400" y="5067300"/>
            <a:ext cx="1440000" cy="1440000"/>
          </a:xfrm>
          <a:prstGeom prst="ellipse">
            <a:avLst/>
          </a:prstGeom>
          <a:solidFill>
            <a:srgbClr val="966F4A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/>
              <a:t>男性</a:t>
            </a:r>
            <a:endParaRPr lang="zh-CN" altLang="en-US" sz="2800" b="1"/>
          </a:p>
        </p:txBody>
      </p:sp>
      <p:cxnSp>
        <p:nvCxnSpPr>
          <p:cNvPr id="101" name="直接连接符 100"/>
          <p:cNvCxnSpPr>
            <a:endCxn id="96" idx="2"/>
          </p:cNvCxnSpPr>
          <p:nvPr/>
        </p:nvCxnSpPr>
        <p:spPr>
          <a:xfrm>
            <a:off x="7315200" y="5676900"/>
            <a:ext cx="1752600" cy="415290"/>
          </a:xfrm>
          <a:prstGeom prst="line">
            <a:avLst/>
          </a:prstGeom>
          <a:ln w="9525" cap="flat" cmpd="sng" algn="ctr"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02" name="直接连接符 101"/>
          <p:cNvCxnSpPr>
            <a:stCxn id="100" idx="2"/>
            <a:endCxn id="91" idx="6"/>
          </p:cNvCxnSpPr>
          <p:nvPr/>
        </p:nvCxnSpPr>
        <p:spPr>
          <a:xfrm flipH="1">
            <a:off x="3954780" y="5787390"/>
            <a:ext cx="1912620" cy="533400"/>
          </a:xfrm>
          <a:prstGeom prst="line">
            <a:avLst/>
          </a:prstGeom>
          <a:ln w="9525" cap="flat" cmpd="sng" algn="ctr"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3" name="椭圆 102"/>
          <p:cNvSpPr/>
          <p:nvPr/>
        </p:nvSpPr>
        <p:spPr>
          <a:xfrm>
            <a:off x="9677400" y="7658100"/>
            <a:ext cx="1440000" cy="1440000"/>
          </a:xfrm>
          <a:prstGeom prst="ellipse">
            <a:avLst/>
          </a:prstGeom>
          <a:solidFill>
            <a:srgbClr val="966F4A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/>
              <a:t>儿童</a:t>
            </a:r>
            <a:endParaRPr lang="zh-CN" altLang="en-US" sz="2800" b="1"/>
          </a:p>
        </p:txBody>
      </p:sp>
      <p:pic>
        <p:nvPicPr>
          <p:cNvPr id="104" name="图片 103"/>
          <p:cNvPicPr>
            <a:picLocks noChangeAspect="1"/>
          </p:cNvPicPr>
          <p:nvPr/>
        </p:nvPicPr>
        <p:blipFill>
          <a:blip r:embed="rId20">
            <a:clrChange>
              <a:clrFrom>
                <a:srgbClr val="E9EDEE">
                  <a:alpha val="100000"/>
                </a:srgbClr>
              </a:clrFrom>
              <a:clrTo>
                <a:srgbClr val="E9EDEE">
                  <a:alpha val="100000"/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5087600" y="7200900"/>
            <a:ext cx="2844165" cy="1652905"/>
          </a:xfrm>
          <a:prstGeom prst="rect">
            <a:avLst/>
          </a:prstGeom>
          <a:ln>
            <a:noFill/>
          </a:ln>
        </p:spPr>
      </p:pic>
      <p:sp>
        <p:nvSpPr>
          <p:cNvPr id="105" name="椭圆 104"/>
          <p:cNvSpPr/>
          <p:nvPr/>
        </p:nvSpPr>
        <p:spPr>
          <a:xfrm>
            <a:off x="12275820" y="7387590"/>
            <a:ext cx="1440000" cy="1440000"/>
          </a:xfrm>
          <a:prstGeom prst="ellipse">
            <a:avLst/>
          </a:prstGeom>
          <a:solidFill>
            <a:srgbClr val="717565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eaVert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2800" b="1">
                <a:sym typeface="+mn-ea"/>
              </a:rPr>
              <a:t>和尚衫</a:t>
            </a:r>
            <a:endParaRPr lang="zh-CN" altLang="en-US" sz="2800" b="1">
              <a:sym typeface="+mn-ea"/>
            </a:endParaRPr>
          </a:p>
        </p:txBody>
      </p:sp>
      <p:cxnSp>
        <p:nvCxnSpPr>
          <p:cNvPr id="106" name="直接连接符 105"/>
          <p:cNvCxnSpPr>
            <a:stCxn id="103" idx="6"/>
            <a:endCxn id="105" idx="2"/>
          </p:cNvCxnSpPr>
          <p:nvPr/>
        </p:nvCxnSpPr>
        <p:spPr>
          <a:xfrm flipV="1">
            <a:off x="11117580" y="8107680"/>
            <a:ext cx="1158240" cy="270510"/>
          </a:xfrm>
          <a:prstGeom prst="line">
            <a:avLst/>
          </a:prstGeom>
          <a:ln w="9525" cap="flat" cmpd="sng" algn="ctr"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07" name="直接连接符 106"/>
          <p:cNvCxnSpPr>
            <a:stCxn id="104" idx="1"/>
            <a:endCxn id="105" idx="6"/>
          </p:cNvCxnSpPr>
          <p:nvPr/>
        </p:nvCxnSpPr>
        <p:spPr>
          <a:xfrm flipH="1">
            <a:off x="13716000" y="8027670"/>
            <a:ext cx="1371600" cy="80010"/>
          </a:xfrm>
          <a:prstGeom prst="line">
            <a:avLst/>
          </a:prstGeom>
          <a:ln w="9525" cap="flat" cmpd="sng" algn="ctr"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8" name="椭圆 107"/>
          <p:cNvSpPr/>
          <p:nvPr/>
        </p:nvSpPr>
        <p:spPr>
          <a:xfrm>
            <a:off x="6477000" y="7124700"/>
            <a:ext cx="1440000" cy="1440000"/>
          </a:xfrm>
          <a:prstGeom prst="ellipse">
            <a:avLst/>
          </a:prstGeom>
          <a:solidFill>
            <a:srgbClr val="717565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eaVert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2800" b="1">
                <a:sym typeface="+mn-ea"/>
              </a:rPr>
              <a:t>褂甲</a:t>
            </a:r>
            <a:endParaRPr lang="zh-CN" altLang="en-US" sz="2800" b="1">
              <a:sym typeface="+mn-ea"/>
            </a:endParaRPr>
          </a:p>
        </p:txBody>
      </p:sp>
      <p:cxnSp>
        <p:nvCxnSpPr>
          <p:cNvPr id="109" name="直接连接符 108"/>
          <p:cNvCxnSpPr>
            <a:stCxn id="108" idx="6"/>
            <a:endCxn id="103" idx="2"/>
          </p:cNvCxnSpPr>
          <p:nvPr/>
        </p:nvCxnSpPr>
        <p:spPr>
          <a:xfrm>
            <a:off x="7917180" y="7844790"/>
            <a:ext cx="1760220" cy="533400"/>
          </a:xfrm>
          <a:prstGeom prst="line">
            <a:avLst/>
          </a:prstGeom>
          <a:ln w="9525" cap="flat" cmpd="sng" algn="ctr"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110" name="图片 109"/>
          <p:cNvPicPr>
            <a:picLocks noChangeAspect="1"/>
          </p:cNvPicPr>
          <p:nvPr/>
        </p:nvPicPr>
        <p:blipFill>
          <a:blip r:embed="rId21">
            <a:clrChange>
              <a:clrFrom>
                <a:srgbClr val="D9DBDA">
                  <a:alpha val="100000"/>
                </a:srgbClr>
              </a:clrFrom>
              <a:clrTo>
                <a:srgbClr val="D9DBDA">
                  <a:alpha val="100000"/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3962400" y="6521450"/>
            <a:ext cx="1245235" cy="1201420"/>
          </a:xfrm>
          <a:prstGeom prst="rect">
            <a:avLst/>
          </a:prstGeom>
          <a:ln>
            <a:noFill/>
          </a:ln>
        </p:spPr>
      </p:pic>
      <p:cxnSp>
        <p:nvCxnSpPr>
          <p:cNvPr id="111" name="直接连接符 110"/>
          <p:cNvCxnSpPr>
            <a:stCxn id="108" idx="2"/>
            <a:endCxn id="110" idx="3"/>
          </p:cNvCxnSpPr>
          <p:nvPr/>
        </p:nvCxnSpPr>
        <p:spPr>
          <a:xfrm flipH="1" flipV="1">
            <a:off x="5207635" y="7122160"/>
            <a:ext cx="1269365" cy="722630"/>
          </a:xfrm>
          <a:prstGeom prst="line">
            <a:avLst/>
          </a:prstGeom>
          <a:ln w="9525" cap="flat" cmpd="sng" algn="ctr"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13" name="直接连接符 112"/>
          <p:cNvCxnSpPr>
            <a:stCxn id="108" idx="2"/>
            <a:endCxn id="125" idx="3"/>
          </p:cNvCxnSpPr>
          <p:nvPr/>
        </p:nvCxnSpPr>
        <p:spPr>
          <a:xfrm flipH="1">
            <a:off x="5414010" y="7844790"/>
            <a:ext cx="1062990" cy="1018540"/>
          </a:xfrm>
          <a:prstGeom prst="line">
            <a:avLst/>
          </a:prstGeom>
          <a:ln w="9525" cap="flat" cmpd="sng" algn="ctr"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14" name="直接连接符 113"/>
          <p:cNvCxnSpPr>
            <a:endCxn id="103" idx="1"/>
          </p:cNvCxnSpPr>
          <p:nvPr/>
        </p:nvCxnSpPr>
        <p:spPr>
          <a:xfrm>
            <a:off x="7239000" y="5676900"/>
            <a:ext cx="2649220" cy="2192020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15" name="直接连接符 114"/>
          <p:cNvCxnSpPr>
            <a:stCxn id="119" idx="3"/>
          </p:cNvCxnSpPr>
          <p:nvPr/>
        </p:nvCxnSpPr>
        <p:spPr>
          <a:xfrm flipH="1">
            <a:off x="6553200" y="1877060"/>
            <a:ext cx="515620" cy="3190240"/>
          </a:xfrm>
          <a:prstGeom prst="line">
            <a:avLst/>
          </a:prstGeom>
          <a:ln>
            <a:solidFill>
              <a:srgbClr val="966F4A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116" name="图片 115"/>
          <p:cNvPicPr>
            <a:picLocks noChangeAspect="1"/>
          </p:cNvPicPr>
          <p:nvPr/>
        </p:nvPicPr>
        <p:blipFill>
          <a:blip r:embed="rId22"/>
          <a:srcRect/>
          <a:stretch>
            <a:fillRect/>
          </a:stretch>
        </p:blipFill>
        <p:spPr>
          <a:xfrm>
            <a:off x="840105" y="1325245"/>
            <a:ext cx="1440000" cy="11464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7" name="图片 116"/>
          <p:cNvPicPr>
            <a:picLocks noChangeAspect="1"/>
          </p:cNvPicPr>
          <p:nvPr/>
        </p:nvPicPr>
        <p:blipFill>
          <a:blip r:embed="rId23"/>
          <a:srcRect/>
          <a:stretch>
            <a:fillRect/>
          </a:stretch>
        </p:blipFill>
        <p:spPr>
          <a:xfrm>
            <a:off x="304800" y="2781300"/>
            <a:ext cx="1231265" cy="9563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8" name="椭圆 117"/>
          <p:cNvSpPr/>
          <p:nvPr/>
        </p:nvSpPr>
        <p:spPr>
          <a:xfrm>
            <a:off x="3903980" y="1264920"/>
            <a:ext cx="1440000" cy="1440000"/>
          </a:xfrm>
          <a:prstGeom prst="ellipse">
            <a:avLst/>
          </a:prstGeom>
          <a:solidFill>
            <a:srgbClr val="71756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 b="1"/>
              <a:t>大襟衫</a:t>
            </a:r>
            <a:endParaRPr lang="zh-CN" altLang="en-US" sz="2800" b="1"/>
          </a:p>
        </p:txBody>
      </p:sp>
      <p:sp>
        <p:nvSpPr>
          <p:cNvPr id="119" name="椭圆 118"/>
          <p:cNvSpPr/>
          <p:nvPr/>
        </p:nvSpPr>
        <p:spPr>
          <a:xfrm>
            <a:off x="6858000" y="647700"/>
            <a:ext cx="1440000" cy="1440000"/>
          </a:xfrm>
          <a:prstGeom prst="ellipse">
            <a:avLst/>
          </a:prstGeom>
          <a:solidFill>
            <a:srgbClr val="966F4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 b="1"/>
              <a:t>女性</a:t>
            </a:r>
            <a:endParaRPr lang="zh-CN" altLang="en-US" sz="2800" b="1"/>
          </a:p>
        </p:txBody>
      </p:sp>
      <p:sp>
        <p:nvSpPr>
          <p:cNvPr id="120" name="椭圆 119"/>
          <p:cNvSpPr/>
          <p:nvPr/>
        </p:nvSpPr>
        <p:spPr>
          <a:xfrm>
            <a:off x="10515600" y="1704340"/>
            <a:ext cx="1440000" cy="1440000"/>
          </a:xfrm>
          <a:prstGeom prst="ellipse">
            <a:avLst/>
          </a:prstGeom>
          <a:solidFill>
            <a:srgbClr val="717565"/>
          </a:solidFill>
          <a:ln>
            <a:gradFill>
              <a:gsLst>
                <a:gs pos="50000">
                  <a:schemeClr val="accent3"/>
                </a:gs>
                <a:gs pos="0">
                  <a:schemeClr val="accent3">
                    <a:lumMod val="25000"/>
                    <a:lumOff val="75000"/>
                  </a:schemeClr>
                </a:gs>
                <a:gs pos="100000">
                  <a:schemeClr val="accent3">
                    <a:lumMod val="85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chemeClr val="bg1"/>
                </a:solidFill>
              </a:rPr>
              <a:t>下裙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cxnSp>
        <p:nvCxnSpPr>
          <p:cNvPr id="121" name="直接连接符 120"/>
          <p:cNvCxnSpPr>
            <a:stCxn id="68" idx="7"/>
            <a:endCxn id="119" idx="2"/>
          </p:cNvCxnSpPr>
          <p:nvPr/>
        </p:nvCxnSpPr>
        <p:spPr>
          <a:xfrm flipV="1">
            <a:off x="5877560" y="1367790"/>
            <a:ext cx="980440" cy="1776730"/>
          </a:xfrm>
          <a:prstGeom prst="line">
            <a:avLst/>
          </a:prstGeom>
          <a:ln w="9525" cap="flat" cmpd="sng" algn="ctr"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22" name="直接连接符 121"/>
          <p:cNvCxnSpPr>
            <a:stCxn id="120" idx="6"/>
            <a:endCxn id="127" idx="1"/>
          </p:cNvCxnSpPr>
          <p:nvPr/>
        </p:nvCxnSpPr>
        <p:spPr>
          <a:xfrm flipV="1">
            <a:off x="11955780" y="2058670"/>
            <a:ext cx="998220" cy="365760"/>
          </a:xfrm>
          <a:prstGeom prst="line">
            <a:avLst/>
          </a:prstGeom>
          <a:ln w="9525" cap="flat" cmpd="sng" algn="ctr"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23" name="直接连接符 122"/>
          <p:cNvCxnSpPr>
            <a:stCxn id="120" idx="6"/>
            <a:endCxn id="33" idx="1"/>
          </p:cNvCxnSpPr>
          <p:nvPr/>
        </p:nvCxnSpPr>
        <p:spPr>
          <a:xfrm>
            <a:off x="11955780" y="2424430"/>
            <a:ext cx="2598420" cy="795020"/>
          </a:xfrm>
          <a:prstGeom prst="line">
            <a:avLst/>
          </a:prstGeom>
          <a:ln w="9525" cap="flat" cmpd="sng" algn="ctr"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24" name="直接连接符 123"/>
          <p:cNvCxnSpPr>
            <a:stCxn id="120" idx="6"/>
            <a:endCxn id="36" idx="1"/>
          </p:cNvCxnSpPr>
          <p:nvPr/>
        </p:nvCxnSpPr>
        <p:spPr>
          <a:xfrm>
            <a:off x="11955780" y="2424430"/>
            <a:ext cx="4427220" cy="2081530"/>
          </a:xfrm>
          <a:prstGeom prst="line">
            <a:avLst/>
          </a:prstGeom>
          <a:ln w="9525" cap="flat" cmpd="sng" algn="ctr"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125" name="图片 124"/>
          <p:cNvPicPr>
            <a:picLocks noChangeAspect="1"/>
          </p:cNvPicPr>
          <p:nvPr/>
        </p:nvPicPr>
        <p:blipFill>
          <a:blip r:embed="rId24">
            <a:clrChange>
              <a:clrFrom>
                <a:srgbClr val="C5C6C1">
                  <a:alpha val="100000"/>
                </a:srgbClr>
              </a:clrFrom>
              <a:clrTo>
                <a:srgbClr val="C5C6C1">
                  <a:alpha val="100000"/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4191000" y="8192135"/>
            <a:ext cx="1223010" cy="1341755"/>
          </a:xfrm>
          <a:prstGeom prst="rect">
            <a:avLst/>
          </a:prstGeom>
        </p:spPr>
      </p:pic>
      <p:pic>
        <p:nvPicPr>
          <p:cNvPr id="126" name="图片 125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>
            <a:clrChange>
              <a:clrFrom>
                <a:srgbClr val="F7EDE3">
                  <a:alpha val="100000"/>
                </a:srgbClr>
              </a:clrFrom>
              <a:clrTo>
                <a:srgbClr val="F7EDE3">
                  <a:alpha val="100000"/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990600" y="7429500"/>
            <a:ext cx="1440000" cy="1605246"/>
          </a:xfrm>
          <a:prstGeom prst="rect">
            <a:avLst/>
          </a:prstGeom>
        </p:spPr>
      </p:pic>
      <p:pic>
        <p:nvPicPr>
          <p:cNvPr id="127" name="图片 126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/>
          <a:srcRect/>
          <a:stretch>
            <a:fillRect/>
          </a:stretch>
        </p:blipFill>
        <p:spPr>
          <a:xfrm>
            <a:off x="12954000" y="1687195"/>
            <a:ext cx="1785620" cy="742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29" name="直接连接符 128"/>
          <p:cNvCxnSpPr>
            <a:stCxn id="118" idx="6"/>
            <a:endCxn id="119" idx="2"/>
          </p:cNvCxnSpPr>
          <p:nvPr/>
        </p:nvCxnSpPr>
        <p:spPr>
          <a:xfrm flipV="1">
            <a:off x="5344160" y="1367790"/>
            <a:ext cx="1513840" cy="617220"/>
          </a:xfrm>
          <a:prstGeom prst="line">
            <a:avLst/>
          </a:prstGeom>
          <a:ln w="9525" cap="flat" cmpd="sng" algn="ctr"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30" name="直接连接符 129"/>
          <p:cNvCxnSpPr>
            <a:stCxn id="119" idx="6"/>
            <a:endCxn id="120" idx="2"/>
          </p:cNvCxnSpPr>
          <p:nvPr/>
        </p:nvCxnSpPr>
        <p:spPr>
          <a:xfrm>
            <a:off x="8298180" y="1367790"/>
            <a:ext cx="2217420" cy="1056640"/>
          </a:xfrm>
          <a:prstGeom prst="line">
            <a:avLst/>
          </a:prstGeom>
          <a:ln w="9525" cap="flat" cmpd="sng" algn="ctr"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rot="-5733623">
            <a:off x="-3504284" y="-2751131"/>
            <a:ext cx="4535076" cy="4675336"/>
          </a:xfrm>
          <a:custGeom>
            <a:avLst/>
            <a:gdLst/>
            <a:ahLst/>
            <a:cxnLst/>
            <a:rect l="l" t="t" r="r" b="b"/>
            <a:pathLst>
              <a:path w="4535076" h="4675336">
                <a:moveTo>
                  <a:pt x="0" y="0"/>
                </a:moveTo>
                <a:lnTo>
                  <a:pt x="4535076" y="0"/>
                </a:lnTo>
                <a:lnTo>
                  <a:pt x="4535076" y="4675336"/>
                </a:lnTo>
                <a:lnTo>
                  <a:pt x="0" y="4675336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22" name="TextBox 2"/>
          <p:cNvSpPr txBox="1"/>
          <p:nvPr/>
        </p:nvSpPr>
        <p:spPr>
          <a:xfrm>
            <a:off x="1028700" y="543391"/>
            <a:ext cx="15342385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p>
            <a:pPr marL="0" lvl="0" indent="0" algn="just">
              <a:lnSpc>
                <a:spcPts val="5630"/>
              </a:lnSpc>
              <a:spcBef>
                <a:spcPct val="0"/>
              </a:spcBef>
            </a:pPr>
            <a:r>
              <a:rPr lang="zh-CN" altLang="en-US" sz="5410" b="1">
                <a:solidFill>
                  <a:srgbClr val="2E3239"/>
                </a:solidFill>
                <a:latin typeface="华文中宋" panose="02010600040101010101" charset="-122"/>
                <a:ea typeface="华文中宋" panose="02010600040101010101" charset="-122"/>
                <a:cs typeface="造字工房刻宋体 粗体" charset="-122"/>
                <a:sym typeface="造字工房刻宋体 粗体" charset="-122"/>
              </a:rPr>
              <a:t>科研成果</a:t>
            </a:r>
            <a:endParaRPr lang="zh-CN" altLang="en-US" sz="5410" b="1">
              <a:solidFill>
                <a:srgbClr val="2E3239"/>
              </a:solidFill>
              <a:latin typeface="华文中宋" panose="02010600040101010101" charset="-122"/>
              <a:ea typeface="华文中宋" panose="02010600040101010101" charset="-122"/>
              <a:cs typeface="造字工房刻宋体 粗体" charset="-122"/>
              <a:sym typeface="造字工房刻宋体 粗体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"/>
            </p:custDataLst>
          </p:nvPr>
        </p:nvSpPr>
        <p:spPr>
          <a:xfrm>
            <a:off x="4038600" y="647700"/>
            <a:ext cx="48863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 dirty="0">
                <a:solidFill>
                  <a:schemeClr val="accent2">
                    <a:lumMod val="75000"/>
                  </a:schemeClr>
                </a:solidFill>
                <a:latin typeface="锐字工房云字库锐宋粗GBK" panose="02010604000000000000" charset="-122"/>
                <a:ea typeface="锐字工房云字库锐宋粗GBK" panose="02010604000000000000" charset="-122"/>
                <a:cs typeface="锐字工房云字库锐宋粗GBK" panose="02010604000000000000" charset="-122"/>
              </a:rPr>
              <a:t>——</a:t>
            </a:r>
            <a:r>
              <a:rPr lang="zh-CN" altLang="en-US" sz="2800" b="1" dirty="0">
                <a:solidFill>
                  <a:schemeClr val="accent2">
                    <a:lumMod val="75000"/>
                  </a:schemeClr>
                </a:solidFill>
                <a:latin typeface="锐字工房云字库锐宋粗GBK" panose="02010604000000000000" charset="-122"/>
                <a:ea typeface="锐字工房云字库锐宋粗GBK" panose="02010604000000000000" charset="-122"/>
                <a:cs typeface="锐字工房云字库锐宋粗GBK" panose="02010604000000000000" charset="-122"/>
              </a:rPr>
              <a:t>部分设计服饰及花纹展示</a:t>
            </a:r>
            <a:endParaRPr lang="zh-CN" altLang="en-US" sz="2800" b="1" dirty="0">
              <a:solidFill>
                <a:schemeClr val="accent2">
                  <a:lumMod val="75000"/>
                </a:schemeClr>
              </a:solidFill>
              <a:latin typeface="锐字工房云字库锐宋粗GBK" panose="02010604000000000000" charset="-122"/>
              <a:ea typeface="锐字工房云字库锐宋粗GBK" panose="02010604000000000000" charset="-122"/>
              <a:cs typeface="锐字工房云字库锐宋粗GBK" panose="02010604000000000000" charset="-122"/>
            </a:endParaRPr>
          </a:p>
        </p:txBody>
      </p:sp>
      <p:pic>
        <p:nvPicPr>
          <p:cNvPr id="56" name="图片 5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56340" y="190500"/>
            <a:ext cx="1986915" cy="1450340"/>
          </a:xfrm>
          <a:prstGeom prst="rect">
            <a:avLst/>
          </a:prstGeom>
        </p:spPr>
      </p:pic>
      <p:pic>
        <p:nvPicPr>
          <p:cNvPr id="54" name="图片 5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0" y="114300"/>
            <a:ext cx="2072005" cy="1375410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3716000" y="367030"/>
            <a:ext cx="1791970" cy="850265"/>
          </a:xfrm>
          <a:prstGeom prst="rect">
            <a:avLst/>
          </a:prstGeom>
        </p:spPr>
      </p:pic>
      <p:sp>
        <p:nvSpPr>
          <p:cNvPr id="57" name="文本框 56"/>
          <p:cNvSpPr txBox="1"/>
          <p:nvPr/>
        </p:nvSpPr>
        <p:spPr>
          <a:xfrm>
            <a:off x="15392400" y="599440"/>
            <a:ext cx="3148965" cy="70675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zh-CN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——广东传统客家服饰</a:t>
            </a:r>
            <a:endParaRPr lang="en-US" altLang="zh-CN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en-US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          </a:t>
            </a:r>
            <a:r>
              <a:rPr lang="zh-CN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体验创意新路径 </a:t>
            </a:r>
            <a:endParaRPr lang="zh-CN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1070610" y="1576070"/>
            <a:ext cx="8026400" cy="5139055"/>
            <a:chOff x="123" y="1441"/>
            <a:chExt cx="11339" cy="8183"/>
          </a:xfrm>
        </p:grpSpPr>
        <p:pic>
          <p:nvPicPr>
            <p:cNvPr id="24" name="图片 23" descr="_cgi-bin_mmwebwx-bin_webwxgetmsgimg__&amp;MsgID=3229879708236531792&amp;skey=@crypt_119c5f95_4fad327cdb79f8ea763a656d3162f53a&amp;mmweb_appid=wx_webfilehelper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7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202" y="1873"/>
              <a:ext cx="1661" cy="2377"/>
            </a:xfrm>
            <a:prstGeom prst="rect">
              <a:avLst/>
            </a:prstGeom>
          </p:spPr>
        </p:pic>
        <p:pic>
          <p:nvPicPr>
            <p:cNvPr id="25" name="图片 24" descr="_cgi-bin_mmwebwx-bin_webwxgetmsgimg__&amp;MsgID=7105268380972101543&amp;skey=@crypt_119c5f95_4fad327cdb79f8ea763a656d3162f53a&amp;mmweb_appid=wx_webfilehelper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9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042" y="1441"/>
              <a:ext cx="2008" cy="2872"/>
            </a:xfrm>
            <a:prstGeom prst="rect">
              <a:avLst/>
            </a:prstGeom>
          </p:spPr>
        </p:pic>
        <p:grpSp>
          <p:nvGrpSpPr>
            <p:cNvPr id="26" name="组合 25"/>
            <p:cNvGrpSpPr/>
            <p:nvPr/>
          </p:nvGrpSpPr>
          <p:grpSpPr>
            <a:xfrm>
              <a:off x="123" y="2612"/>
              <a:ext cx="11339" cy="7012"/>
              <a:chOff x="123" y="2612"/>
              <a:chExt cx="11339" cy="7012"/>
            </a:xfrm>
          </p:grpSpPr>
          <p:pic>
            <p:nvPicPr>
              <p:cNvPr id="37" name="图片 36" descr="_cgi-bin_mmwebwx-bin_webwxgetmsgimg__&amp;MsgID=7727128527794799856&amp;skey=@crypt_119c5f95_4fad327cdb79f8ea763a656d3162f53a&amp;mmweb_appid=wx_webfilehelper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11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602" y="6961"/>
                <a:ext cx="2240" cy="2663"/>
              </a:xfrm>
              <a:prstGeom prst="rect">
                <a:avLst/>
              </a:prstGeom>
            </p:spPr>
          </p:pic>
          <p:grpSp>
            <p:nvGrpSpPr>
              <p:cNvPr id="27" name="组合 26"/>
              <p:cNvGrpSpPr/>
              <p:nvPr/>
            </p:nvGrpSpPr>
            <p:grpSpPr>
              <a:xfrm>
                <a:off x="123" y="2612"/>
                <a:ext cx="11339" cy="6153"/>
                <a:chOff x="123" y="2612"/>
                <a:chExt cx="11339" cy="6153"/>
              </a:xfrm>
            </p:grpSpPr>
            <p:cxnSp>
              <p:nvCxnSpPr>
                <p:cNvPr id="28" name="直接连接符 27"/>
                <p:cNvCxnSpPr/>
                <p:nvPr/>
              </p:nvCxnSpPr>
              <p:spPr>
                <a:xfrm>
                  <a:off x="2642" y="3241"/>
                  <a:ext cx="843" cy="483"/>
                </a:xfrm>
                <a:prstGeom prst="line">
                  <a:avLst/>
                </a:prstGeom>
                <a:ln>
                  <a:solidFill>
                    <a:srgbClr val="966F4A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  <p:pic>
              <p:nvPicPr>
                <p:cNvPr id="29" name="图片 28" descr="_cgi-bin_mmwebwx-bin_webwxgetmsgimg__&amp;MsgID=3728278798736933623&amp;skey=@crypt_119c5f95_4fad327cdb79f8ea763a656d3162f53a&amp;mmweb_appid=wx_webfilehelper"/>
                <p:cNvPicPr>
                  <a:picLocks noChangeAspect="1"/>
                </p:cNvPicPr>
                <p:nvPr>
                  <p:custDataLst>
                    <p:tags r:id="rId12"/>
                  </p:custDataLst>
                </p:nvPr>
              </p:nvPicPr>
              <p:blipFill>
                <a:blip r:embed="rId13">
                  <a:clrChange>
                    <a:clrFrom>
                      <a:srgbClr val="FFFFFF">
                        <a:alpha val="100000"/>
                      </a:srgbClr>
                    </a:clrFrom>
                    <a:clrTo>
                      <a:srgbClr val="FFFFFF">
                        <a:alpha val="100000"/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>
                  <a:off x="3025" y="2612"/>
                  <a:ext cx="1777" cy="2541"/>
                </a:xfrm>
                <a:prstGeom prst="rect">
                  <a:avLst/>
                </a:prstGeom>
              </p:spPr>
            </p:pic>
            <p:pic>
              <p:nvPicPr>
                <p:cNvPr id="30" name="图片 29" descr="_cgi-bin_mmwebwx-bin_webwxgetmsgimg__&amp;MsgID=4317166108650939343&amp;skey=@crypt_119c5f95_4fad327cdb79f8ea763a656d3162f53a&amp;mmweb_appid=wx_webfilehelper"/>
                <p:cNvPicPr>
                  <a:picLocks noChangeAspect="1"/>
                </p:cNvPicPr>
                <p:nvPr>
                  <p:custDataLst>
                    <p:tags r:id="rId14"/>
                  </p:custDataLst>
                </p:nvPr>
              </p:nvPicPr>
              <p:blipFill>
                <a:blip r:embed="rId15">
                  <a:clrChange>
                    <a:clrFrom>
                      <a:srgbClr val="FFFFFF">
                        <a:alpha val="100000"/>
                      </a:srgbClr>
                    </a:clrFrom>
                    <a:clrTo>
                      <a:srgbClr val="FFFFFF">
                        <a:alpha val="100000"/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>
                  <a:off x="6873" y="2761"/>
                  <a:ext cx="2571" cy="2599"/>
                </a:xfrm>
                <a:prstGeom prst="rect">
                  <a:avLst/>
                </a:prstGeom>
              </p:spPr>
            </p:pic>
            <p:pic>
              <p:nvPicPr>
                <p:cNvPr id="31" name="图片 30" descr="_cgi-bin_mmwebwx-bin_webwxgetmsgimg__&amp;MsgID=5419855145177774821&amp;skey=@crypt_119c5f95_4fad327cdb79f8ea763a656d3162f53a&amp;mmweb_appid=wx_webfilehelper"/>
                <p:cNvPicPr>
                  <a:picLocks noChangeAspect="1"/>
                </p:cNvPicPr>
                <p:nvPr>
                  <p:custDataLst>
                    <p:tags r:id="rId16"/>
                  </p:custDataLst>
                </p:nvPr>
              </p:nvPicPr>
              <p:blipFill>
                <a:blip r:embed="rId17">
                  <a:clrChange>
                    <a:clrFrom>
                      <a:srgbClr val="FFFFFF">
                        <a:alpha val="100000"/>
                      </a:srgbClr>
                    </a:clrFrom>
                    <a:clrTo>
                      <a:srgbClr val="FFFFFF">
                        <a:alpha val="100000"/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>
                  <a:off x="123" y="4441"/>
                  <a:ext cx="1791" cy="2129"/>
                </a:xfrm>
                <a:prstGeom prst="rect">
                  <a:avLst/>
                </a:prstGeom>
              </p:spPr>
            </p:pic>
            <p:pic>
              <p:nvPicPr>
                <p:cNvPr id="32" name="图片 31" descr="_cgi-bin_mmwebwx-bin_webwxgetmsgimg__&amp;MsgID=5262416566472749842&amp;skey=@crypt_119c5f95_4fad327cdb79f8ea763a656d3162f53a&amp;mmweb_appid=wx_webfilehelper"/>
                <p:cNvPicPr>
                  <a:picLocks noChangeAspect="1"/>
                </p:cNvPicPr>
                <p:nvPr>
                  <p:custDataLst>
                    <p:tags r:id="rId18"/>
                  </p:custDataLst>
                </p:nvPr>
              </p:nvPicPr>
              <p:blipFill rotWithShape="1">
                <a:blip r:embed="rId19">
                  <a:clrChange>
                    <a:clrFrom>
                      <a:srgbClr val="FFFFFF">
                        <a:alpha val="100000"/>
                      </a:srgbClr>
                    </a:clrFrom>
                    <a:clrTo>
                      <a:srgbClr val="FFFFFF">
                        <a:alpha val="100000"/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>
                <a:xfrm>
                  <a:off x="1322" y="6361"/>
                  <a:ext cx="2240" cy="2404"/>
                </a:xfrm>
                <a:prstGeom prst="rect">
                  <a:avLst/>
                </a:prstGeom>
              </p:spPr>
            </p:pic>
            <p:pic>
              <p:nvPicPr>
                <p:cNvPr id="38" name="图片 37" descr="_cgi-bin_mmwebwx-bin_webwxgetmsgimg__&amp;MsgID=2942858924643404575&amp;skey=@crypt_119c5f95_4fad327cdb79f8ea763a656d3162f53a&amp;mmweb_appid=wx_webfilehelper"/>
                <p:cNvPicPr>
                  <a:picLocks noChangeAspect="1"/>
                </p:cNvPicPr>
                <p:nvPr>
                  <p:custDataLst>
                    <p:tags r:id="rId20"/>
                  </p:custDataLst>
                </p:nvPr>
              </p:nvPicPr>
              <p:blipFill rotWithShape="1">
                <a:blip r:embed="rId21">
                  <a:clrChange>
                    <a:clrFrom>
                      <a:srgbClr val="FFFFFF">
                        <a:alpha val="100000"/>
                      </a:srgbClr>
                    </a:clrFrom>
                    <a:clrTo>
                      <a:srgbClr val="FFFFFF">
                        <a:alpha val="100000"/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>
                <a:xfrm>
                  <a:off x="4412" y="5699"/>
                  <a:ext cx="3030" cy="2124"/>
                </a:xfrm>
                <a:prstGeom prst="rect">
                  <a:avLst/>
                </a:prstGeom>
              </p:spPr>
            </p:pic>
            <p:cxnSp>
              <p:nvCxnSpPr>
                <p:cNvPr id="39" name="直接连接符 38"/>
                <p:cNvCxnSpPr/>
                <p:nvPr/>
              </p:nvCxnSpPr>
              <p:spPr>
                <a:xfrm flipV="1">
                  <a:off x="4562" y="3001"/>
                  <a:ext cx="840" cy="493"/>
                </a:xfrm>
                <a:prstGeom prst="line">
                  <a:avLst/>
                </a:prstGeom>
                <a:ln>
                  <a:solidFill>
                    <a:srgbClr val="966F4A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  <p:pic>
              <p:nvPicPr>
                <p:cNvPr id="40" name="图片 39" descr="红荷花纹样"/>
                <p:cNvPicPr>
                  <a:picLocks noChangeAspect="1"/>
                </p:cNvPicPr>
                <p:nvPr/>
              </p:nvPicPr>
              <p:blipFill>
                <a:blip r:embed="rId22">
                  <a:clrChange>
                    <a:clrFrom>
                      <a:srgbClr val="FFFFFF">
                        <a:alpha val="100000"/>
                      </a:srgbClr>
                    </a:clrFrom>
                    <a:clrTo>
                      <a:srgbClr val="FFFFFF">
                        <a:alpha val="100000"/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>
                  <a:off x="9483" y="3481"/>
                  <a:ext cx="1979" cy="1979"/>
                </a:xfrm>
                <a:prstGeom prst="rect">
                  <a:avLst/>
                </a:prstGeom>
              </p:spPr>
            </p:pic>
            <p:cxnSp>
              <p:nvCxnSpPr>
                <p:cNvPr id="41" name="直接连接符 40"/>
                <p:cNvCxnSpPr/>
                <p:nvPr/>
              </p:nvCxnSpPr>
              <p:spPr>
                <a:xfrm>
                  <a:off x="6722" y="3105"/>
                  <a:ext cx="720" cy="496"/>
                </a:xfrm>
                <a:prstGeom prst="line">
                  <a:avLst/>
                </a:prstGeom>
                <a:ln>
                  <a:solidFill>
                    <a:srgbClr val="966F4A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直接连接符 42"/>
                <p:cNvCxnSpPr/>
                <p:nvPr/>
              </p:nvCxnSpPr>
              <p:spPr>
                <a:xfrm flipH="1">
                  <a:off x="962" y="3841"/>
                  <a:ext cx="721" cy="1080"/>
                </a:xfrm>
                <a:prstGeom prst="line">
                  <a:avLst/>
                </a:prstGeom>
                <a:ln>
                  <a:solidFill>
                    <a:srgbClr val="966F4A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直接连接符 43"/>
                <p:cNvCxnSpPr/>
                <p:nvPr/>
              </p:nvCxnSpPr>
              <p:spPr>
                <a:xfrm>
                  <a:off x="1323" y="6241"/>
                  <a:ext cx="722" cy="843"/>
                </a:xfrm>
                <a:prstGeom prst="line">
                  <a:avLst/>
                </a:prstGeom>
                <a:ln>
                  <a:solidFill>
                    <a:srgbClr val="966F4A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直接连接符 44"/>
                <p:cNvCxnSpPr/>
                <p:nvPr/>
              </p:nvCxnSpPr>
              <p:spPr>
                <a:xfrm>
                  <a:off x="3122" y="7561"/>
                  <a:ext cx="1080" cy="600"/>
                </a:xfrm>
                <a:prstGeom prst="line">
                  <a:avLst/>
                </a:prstGeom>
                <a:ln>
                  <a:solidFill>
                    <a:srgbClr val="966F4A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直接连接符 45"/>
                <p:cNvCxnSpPr/>
                <p:nvPr/>
              </p:nvCxnSpPr>
              <p:spPr>
                <a:xfrm flipV="1">
                  <a:off x="5162" y="6841"/>
                  <a:ext cx="601" cy="1080"/>
                </a:xfrm>
                <a:prstGeom prst="line">
                  <a:avLst/>
                </a:prstGeom>
                <a:ln>
                  <a:solidFill>
                    <a:srgbClr val="966F4A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  <p:pic>
              <p:nvPicPr>
                <p:cNvPr id="47" name="图片 46" descr="石榴花纹样"/>
                <p:cNvPicPr>
                  <a:picLocks noChangeAspect="1"/>
                </p:cNvPicPr>
                <p:nvPr/>
              </p:nvPicPr>
              <p:blipFill>
                <a:blip r:embed="rId23">
                  <a:clrChange>
                    <a:clrFrom>
                      <a:srgbClr val="FFFFFF">
                        <a:alpha val="100000"/>
                      </a:srgbClr>
                    </a:clrFrom>
                    <a:clrTo>
                      <a:srgbClr val="FFFFFF">
                        <a:alpha val="100000"/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>
                <a:xfrm>
                  <a:off x="6363" y="5963"/>
                  <a:ext cx="2398" cy="1967"/>
                </a:xfrm>
                <a:prstGeom prst="hexagon">
                  <a:avLst/>
                </a:prstGeom>
              </p:spPr>
            </p:pic>
            <p:cxnSp>
              <p:nvCxnSpPr>
                <p:cNvPr id="51" name="直接连接符 50"/>
                <p:cNvCxnSpPr/>
                <p:nvPr/>
              </p:nvCxnSpPr>
              <p:spPr>
                <a:xfrm flipV="1">
                  <a:off x="6152" y="6721"/>
                  <a:ext cx="811" cy="240"/>
                </a:xfrm>
                <a:prstGeom prst="line">
                  <a:avLst/>
                </a:prstGeom>
                <a:ln>
                  <a:solidFill>
                    <a:srgbClr val="966F4A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  <p:pic>
              <p:nvPicPr>
                <p:cNvPr id="52" name="图片 51" descr="紫枣纹样"/>
                <p:cNvPicPr>
                  <a:picLocks noChangeAspect="1"/>
                </p:cNvPicPr>
                <p:nvPr/>
              </p:nvPicPr>
              <p:blipFill>
                <a:blip r:embed="rId24">
                  <a:clrChange>
                    <a:clrFrom>
                      <a:srgbClr val="FFFFFF">
                        <a:alpha val="100000"/>
                      </a:srgbClr>
                    </a:clrFrom>
                    <a:clrTo>
                      <a:srgbClr val="FFFFFF">
                        <a:alpha val="100000"/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>
                <a:xfrm>
                  <a:off x="7803" y="4801"/>
                  <a:ext cx="1746" cy="1644"/>
                </a:xfrm>
                <a:prstGeom prst="rect">
                  <a:avLst/>
                </a:prstGeom>
              </p:spPr>
            </p:pic>
            <p:cxnSp>
              <p:nvCxnSpPr>
                <p:cNvPr id="53" name="直接连接符 52"/>
                <p:cNvCxnSpPr/>
                <p:nvPr/>
              </p:nvCxnSpPr>
              <p:spPr>
                <a:xfrm flipV="1">
                  <a:off x="8403" y="6230"/>
                  <a:ext cx="451" cy="371"/>
                </a:xfrm>
                <a:prstGeom prst="line">
                  <a:avLst/>
                </a:prstGeom>
                <a:ln>
                  <a:solidFill>
                    <a:srgbClr val="966F4A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直接连接符 32"/>
                <p:cNvCxnSpPr/>
                <p:nvPr/>
              </p:nvCxnSpPr>
              <p:spPr>
                <a:xfrm flipH="1">
                  <a:off x="9123" y="5224"/>
                  <a:ext cx="638" cy="297"/>
                </a:xfrm>
                <a:prstGeom prst="line">
                  <a:avLst/>
                </a:prstGeom>
                <a:ln>
                  <a:solidFill>
                    <a:srgbClr val="966F4A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直接连接符 33"/>
                <p:cNvCxnSpPr/>
                <p:nvPr/>
              </p:nvCxnSpPr>
              <p:spPr>
                <a:xfrm>
                  <a:off x="8946" y="3319"/>
                  <a:ext cx="897" cy="282"/>
                </a:xfrm>
                <a:prstGeom prst="line">
                  <a:avLst/>
                </a:prstGeom>
                <a:ln>
                  <a:solidFill>
                    <a:srgbClr val="966F4A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60" name="图片 59" descr="女版服装拆解稿"/>
          <p:cNvPicPr>
            <a:picLocks noChangeAspect="1"/>
          </p:cNvPicPr>
          <p:nvPr/>
        </p:nvPicPr>
        <p:blipFill>
          <a:blip r:embed="rId2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15000" y="5751195"/>
            <a:ext cx="5624195" cy="3978910"/>
          </a:xfrm>
          <a:prstGeom prst="rect">
            <a:avLst/>
          </a:prstGeom>
        </p:spPr>
      </p:pic>
      <p:pic>
        <p:nvPicPr>
          <p:cNvPr id="61" name="图片 60" descr="女版红带花纹设计稿"/>
          <p:cNvPicPr>
            <a:picLocks noChangeAspect="1"/>
          </p:cNvPicPr>
          <p:nvPr/>
        </p:nvPicPr>
        <p:blipFill>
          <a:blip r:embed="rId26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0744835" y="3460115"/>
            <a:ext cx="3500120" cy="286385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4020800" y="2011680"/>
            <a:ext cx="3796030" cy="3634105"/>
          </a:xfrm>
          <a:prstGeom prst="rect">
            <a:avLst/>
          </a:prstGeom>
        </p:spPr>
      </p:pic>
      <p:sp>
        <p:nvSpPr>
          <p:cNvPr id="65" name="任意多边形 64"/>
          <p:cNvSpPr/>
          <p:nvPr/>
        </p:nvSpPr>
        <p:spPr>
          <a:xfrm rot="3600000">
            <a:off x="13391515" y="3788410"/>
            <a:ext cx="2139315" cy="6383655"/>
          </a:xfrm>
          <a:custGeom>
            <a:avLst/>
            <a:gdLst>
              <a:gd name="connsiteX0" fmla="*/ 232 w 2149"/>
              <a:gd name="connsiteY0" fmla="*/ 3690 h 8934"/>
              <a:gd name="connsiteX1" fmla="*/ 1294 w 2149"/>
              <a:gd name="connsiteY1" fmla="*/ 0 h 8934"/>
              <a:gd name="connsiteX2" fmla="*/ 2149 w 2149"/>
              <a:gd name="connsiteY2" fmla="*/ 3433 h 8934"/>
              <a:gd name="connsiteX3" fmla="*/ 1576 w 2149"/>
              <a:gd name="connsiteY3" fmla="*/ 3493 h 8934"/>
              <a:gd name="connsiteX4" fmla="*/ 1875 w 2149"/>
              <a:gd name="connsiteY4" fmla="*/ 7889 h 8934"/>
              <a:gd name="connsiteX5" fmla="*/ 1914 w 2149"/>
              <a:gd name="connsiteY5" fmla="*/ 8934 h 8934"/>
              <a:gd name="connsiteX6" fmla="*/ 1392 w 2149"/>
              <a:gd name="connsiteY6" fmla="*/ 8881 h 8934"/>
              <a:gd name="connsiteX7" fmla="*/ 0 w 2149"/>
              <a:gd name="connsiteY7" fmla="*/ 8866 h 8934"/>
              <a:gd name="connsiteX8" fmla="*/ 345 w 2149"/>
              <a:gd name="connsiteY8" fmla="*/ 7751 h 8934"/>
              <a:gd name="connsiteX9" fmla="*/ 698 w 2149"/>
              <a:gd name="connsiteY9" fmla="*/ 5889 h 8934"/>
              <a:gd name="connsiteX10" fmla="*/ 976 w 2149"/>
              <a:gd name="connsiteY10" fmla="*/ 3622 h 8934"/>
              <a:gd name="connsiteX11" fmla="*/ 232 w 2149"/>
              <a:gd name="connsiteY11" fmla="*/ 3690 h 8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49" h="8934">
                <a:moveTo>
                  <a:pt x="232" y="3690"/>
                </a:moveTo>
                <a:lnTo>
                  <a:pt x="1294" y="0"/>
                </a:lnTo>
                <a:lnTo>
                  <a:pt x="2149" y="3433"/>
                </a:lnTo>
                <a:lnTo>
                  <a:pt x="1576" y="3493"/>
                </a:lnTo>
                <a:lnTo>
                  <a:pt x="1875" y="7889"/>
                </a:lnTo>
                <a:lnTo>
                  <a:pt x="1914" y="8934"/>
                </a:lnTo>
                <a:cubicBezTo>
                  <a:pt x="1833" y="8862"/>
                  <a:pt x="1617" y="8966"/>
                  <a:pt x="1392" y="8881"/>
                </a:cubicBezTo>
                <a:cubicBezTo>
                  <a:pt x="1147" y="8908"/>
                  <a:pt x="550" y="8886"/>
                  <a:pt x="0" y="8866"/>
                </a:cubicBezTo>
                <a:cubicBezTo>
                  <a:pt x="55" y="8596"/>
                  <a:pt x="283" y="8229"/>
                  <a:pt x="345" y="7751"/>
                </a:cubicBezTo>
                <a:cubicBezTo>
                  <a:pt x="470" y="7267"/>
                  <a:pt x="616" y="6482"/>
                  <a:pt x="698" y="5889"/>
                </a:cubicBezTo>
                <a:cubicBezTo>
                  <a:pt x="721" y="5243"/>
                  <a:pt x="954" y="4211"/>
                  <a:pt x="976" y="3622"/>
                </a:cubicBezTo>
                <a:lnTo>
                  <a:pt x="232" y="3690"/>
                </a:lnTo>
                <a:close/>
              </a:path>
            </a:pathLst>
          </a:custGeom>
          <a:solidFill>
            <a:schemeClr val="accent1">
              <a:lumMod val="50000"/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  <a:softEdge rad="31750"/>
          </a:effectLst>
          <a:scene3d>
            <a:camera prst="perspectiveContrastingLef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28"/>
            </p:custDataLst>
          </p:nvPr>
        </p:nvSpPr>
        <p:spPr>
          <a:xfrm>
            <a:off x="14325600" y="1638300"/>
            <a:ext cx="35909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800" b="1" spc="300" dirty="0">
                <a:solidFill>
                  <a:schemeClr val="tx1"/>
                </a:solidFill>
                <a:latin typeface="锐字工房云字库锐宋粗GBK" panose="02010604000000000000" charset="-122"/>
                <a:ea typeface="锐字工房云字库锐宋粗GBK" panose="02010604000000000000" charset="-122"/>
                <a:cs typeface="锐字工房云字库锐宋粗GBK" panose="02010604000000000000" charset="-122"/>
              </a:rPr>
              <a:t>AR</a:t>
            </a:r>
            <a:r>
              <a:rPr lang="zh-CN" altLang="en-US" sz="2800" b="1" spc="300" dirty="0">
                <a:solidFill>
                  <a:schemeClr val="tx1"/>
                </a:solidFill>
                <a:latin typeface="锐字工房云字库锐宋粗GBK" panose="02010604000000000000" charset="-122"/>
                <a:ea typeface="锐字工房云字库锐宋粗GBK" panose="02010604000000000000" charset="-122"/>
                <a:cs typeface="锐字工房云字库锐宋粗GBK" panose="02010604000000000000" charset="-122"/>
              </a:rPr>
              <a:t>动画融合效果</a:t>
            </a:r>
            <a:endParaRPr lang="zh-CN" altLang="en-US" sz="2800" b="1" spc="300" dirty="0">
              <a:solidFill>
                <a:schemeClr val="tx1"/>
              </a:solidFill>
              <a:latin typeface="锐字工房云字库锐宋粗GBK" panose="02010604000000000000" charset="-122"/>
              <a:ea typeface="锐字工房云字库锐宋粗GBK" panose="02010604000000000000" charset="-122"/>
              <a:cs typeface="锐字工房云字库锐宋粗GBK" panose="02010604000000000000" charset="-122"/>
            </a:endParaRPr>
          </a:p>
        </p:txBody>
      </p:sp>
      <p:sp>
        <p:nvSpPr>
          <p:cNvPr id="42" name="Freeform 3"/>
          <p:cNvSpPr/>
          <p:nvPr/>
        </p:nvSpPr>
        <p:spPr>
          <a:xfrm rot="-5733623">
            <a:off x="-3377284" y="-2624131"/>
            <a:ext cx="4535076" cy="4675336"/>
          </a:xfrm>
          <a:custGeom>
            <a:avLst/>
            <a:gdLst/>
            <a:ahLst/>
            <a:cxnLst/>
            <a:rect l="l" t="t" r="r" b="b"/>
            <a:pathLst>
              <a:path w="4535076" h="4675336">
                <a:moveTo>
                  <a:pt x="0" y="0"/>
                </a:moveTo>
                <a:lnTo>
                  <a:pt x="4535076" y="0"/>
                </a:lnTo>
                <a:lnTo>
                  <a:pt x="4535076" y="4675336"/>
                </a:lnTo>
                <a:lnTo>
                  <a:pt x="0" y="4675336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48" name="Freeform 3"/>
          <p:cNvSpPr/>
          <p:nvPr/>
        </p:nvSpPr>
        <p:spPr>
          <a:xfrm rot="-5733623">
            <a:off x="-1903095" y="7464425"/>
            <a:ext cx="4590415" cy="4474845"/>
          </a:xfrm>
          <a:custGeom>
            <a:avLst/>
            <a:gdLst/>
            <a:ahLst/>
            <a:cxnLst/>
            <a:rect l="l" t="t" r="r" b="b"/>
            <a:pathLst>
              <a:path w="4535076" h="4675336">
                <a:moveTo>
                  <a:pt x="0" y="0"/>
                </a:moveTo>
                <a:lnTo>
                  <a:pt x="4535076" y="0"/>
                </a:lnTo>
                <a:lnTo>
                  <a:pt x="4535076" y="4675336"/>
                </a:lnTo>
                <a:lnTo>
                  <a:pt x="0" y="4675336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44000"/>
            </a:blip>
            <a:stretch>
              <a:fillRect/>
            </a:stretch>
          </a:blipFill>
        </p:spPr>
      </p:sp>
      <p:sp>
        <p:nvSpPr>
          <p:cNvPr id="2" name="TextBox 3"/>
          <p:cNvSpPr txBox="1"/>
          <p:nvPr/>
        </p:nvSpPr>
        <p:spPr>
          <a:xfrm>
            <a:off x="152400" y="1576070"/>
            <a:ext cx="7805420" cy="1355598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p>
            <a:pPr algn="r">
              <a:lnSpc>
                <a:spcPts val="7170"/>
              </a:lnSpc>
            </a:pPr>
            <a:r>
              <a:rPr lang="zh-CN" altLang="en-US" sz="7170" spc="-387">
                <a:ln>
                  <a:noFill/>
                </a:ln>
                <a:solidFill>
                  <a:schemeClr val="tx1">
                    <a:lumMod val="50000"/>
                    <a:lumOff val="50000"/>
                    <a:alpha val="4706"/>
                  </a:schemeClr>
                </a:solidFill>
                <a:latin typeface="方正舒体" panose="02010601030101010101" charset="-122"/>
                <a:ea typeface="方正舒体" panose="02010601030101010101" charset="-122"/>
                <a:cs typeface="Liu Jian Mao Cao" panose="00000500000000000000"/>
                <a:sym typeface="Liu Jian Mao Cao" panose="00000500000000000000"/>
              </a:rPr>
              <a:t>让非遗走出历史、走进当下、走向未来，既不能蹴而就，也不能一劳永逸，必须遵循非遗保护传承规律，让非遗在保护传承中绽放光彩</a:t>
            </a:r>
            <a:endParaRPr lang="zh-CN" altLang="en-US" sz="7170" spc="-387">
              <a:ln>
                <a:noFill/>
              </a:ln>
              <a:solidFill>
                <a:schemeClr val="tx1">
                  <a:lumMod val="50000"/>
                  <a:lumOff val="50000"/>
                  <a:alpha val="4706"/>
                </a:schemeClr>
              </a:solidFill>
              <a:latin typeface="方正舒体" panose="02010601030101010101" charset="-122"/>
              <a:ea typeface="方正舒体" panose="02010601030101010101" charset="-122"/>
              <a:cs typeface="Liu Jian Mao Cao" panose="00000500000000000000"/>
              <a:sym typeface="Liu Jian Mao Cao" panose="0000050000000000000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3"/>
          <p:cNvSpPr txBox="1"/>
          <p:nvPr/>
        </p:nvSpPr>
        <p:spPr>
          <a:xfrm>
            <a:off x="1028700" y="1333500"/>
            <a:ext cx="5325110" cy="9406255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p>
            <a:pPr algn="r">
              <a:lnSpc>
                <a:spcPts val="7170"/>
              </a:lnSpc>
            </a:pPr>
            <a:r>
              <a:rPr lang="zh-CN" altLang="en-US" sz="7170" spc="-387">
                <a:ln>
                  <a:noFill/>
                </a:ln>
                <a:solidFill>
                  <a:schemeClr val="tx1">
                    <a:lumMod val="50000"/>
                    <a:lumOff val="50000"/>
                    <a:alpha val="4706"/>
                  </a:schemeClr>
                </a:solidFill>
                <a:latin typeface="方正舒体" panose="02010601030101010101" charset="-122"/>
                <a:ea typeface="方正舒体" panose="02010601030101010101" charset="-122"/>
                <a:cs typeface="Liu Jian Mao Cao" panose="00000500000000000000"/>
                <a:sym typeface="Liu Jian Mao Cao" panose="00000500000000000000"/>
              </a:rPr>
              <a:t>让非遗走出历史、走进当下、走向未来，既不能蹴而就，也不能一劳永逸，必须遵循非遗保护传承规律，让非遗在保护传承中绽放光彩</a:t>
            </a:r>
            <a:endParaRPr lang="zh-CN" altLang="en-US" sz="7170" spc="-387">
              <a:ln>
                <a:noFill/>
              </a:ln>
              <a:solidFill>
                <a:schemeClr val="tx1">
                  <a:lumMod val="50000"/>
                  <a:lumOff val="50000"/>
                  <a:alpha val="4706"/>
                </a:schemeClr>
              </a:solidFill>
              <a:latin typeface="方正舒体" panose="02010601030101010101" charset="-122"/>
              <a:ea typeface="方正舒体" panose="02010601030101010101" charset="-122"/>
              <a:cs typeface="Liu Jian Mao Cao" panose="00000500000000000000"/>
              <a:sym typeface="Liu Jian Mao Cao" panose="00000500000000000000"/>
            </a:endParaRPr>
          </a:p>
        </p:txBody>
      </p:sp>
      <p:sp>
        <p:nvSpPr>
          <p:cNvPr id="74" name="TextBox 3"/>
          <p:cNvSpPr txBox="1"/>
          <p:nvPr/>
        </p:nvSpPr>
        <p:spPr>
          <a:xfrm>
            <a:off x="12861290" y="1485900"/>
            <a:ext cx="5325110" cy="9406255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p>
            <a:pPr algn="r">
              <a:lnSpc>
                <a:spcPts val="7170"/>
              </a:lnSpc>
            </a:pPr>
            <a:r>
              <a:rPr lang="zh-CN" altLang="en-US" sz="7170" spc="-387">
                <a:ln>
                  <a:noFill/>
                </a:ln>
                <a:solidFill>
                  <a:schemeClr val="tx1">
                    <a:lumMod val="50000"/>
                    <a:lumOff val="50000"/>
                    <a:alpha val="4706"/>
                  </a:schemeClr>
                </a:solidFill>
                <a:latin typeface="方正舒体" panose="02010601030101010101" charset="-122"/>
                <a:ea typeface="方正舒体" panose="02010601030101010101" charset="-122"/>
                <a:cs typeface="Liu Jian Mao Cao" panose="00000500000000000000"/>
                <a:sym typeface="Liu Jian Mao Cao" panose="00000500000000000000"/>
              </a:rPr>
              <a:t>让非遗走出历史、走进当下、走向未来，既不能蹴而就，也不能一劳永逸，必须遵循非遗保护传承规律，让非遗在保护传承中绽放光彩</a:t>
            </a:r>
            <a:endParaRPr lang="zh-CN" altLang="en-US" sz="7170" spc="-387">
              <a:ln>
                <a:noFill/>
              </a:ln>
              <a:solidFill>
                <a:schemeClr val="tx1">
                  <a:lumMod val="50000"/>
                  <a:lumOff val="50000"/>
                  <a:alpha val="4706"/>
                </a:schemeClr>
              </a:solidFill>
              <a:latin typeface="方正舒体" panose="02010601030101010101" charset="-122"/>
              <a:ea typeface="方正舒体" panose="02010601030101010101" charset="-122"/>
              <a:cs typeface="Liu Jian Mao Cao" panose="00000500000000000000"/>
              <a:sym typeface="Liu Jian Mao Cao" panose="00000500000000000000"/>
            </a:endParaRPr>
          </a:p>
        </p:txBody>
      </p:sp>
      <p:sp>
        <p:nvSpPr>
          <p:cNvPr id="3" name="Freeform 3"/>
          <p:cNvSpPr/>
          <p:nvPr/>
        </p:nvSpPr>
        <p:spPr>
          <a:xfrm rot="-5733623">
            <a:off x="-3504284" y="-2751131"/>
            <a:ext cx="4535076" cy="4675336"/>
          </a:xfrm>
          <a:custGeom>
            <a:avLst/>
            <a:gdLst/>
            <a:ahLst/>
            <a:cxnLst/>
            <a:rect l="l" t="t" r="r" b="b"/>
            <a:pathLst>
              <a:path w="4535076" h="4675336">
                <a:moveTo>
                  <a:pt x="0" y="0"/>
                </a:moveTo>
                <a:lnTo>
                  <a:pt x="4535076" y="0"/>
                </a:lnTo>
                <a:lnTo>
                  <a:pt x="4535076" y="4675336"/>
                </a:lnTo>
                <a:lnTo>
                  <a:pt x="0" y="4675336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22" name="TextBox 2"/>
          <p:cNvSpPr txBox="1"/>
          <p:nvPr/>
        </p:nvSpPr>
        <p:spPr>
          <a:xfrm>
            <a:off x="1028700" y="543391"/>
            <a:ext cx="15342385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p>
            <a:pPr marL="0" lvl="0" indent="0" algn="just">
              <a:lnSpc>
                <a:spcPts val="5630"/>
              </a:lnSpc>
              <a:spcBef>
                <a:spcPct val="0"/>
              </a:spcBef>
            </a:pPr>
            <a:r>
              <a:rPr lang="zh-CN" altLang="en-US" sz="5410" b="1">
                <a:solidFill>
                  <a:srgbClr val="2E3239"/>
                </a:solidFill>
                <a:latin typeface="华文中宋" panose="02010600040101010101" charset="-122"/>
                <a:ea typeface="华文中宋" panose="02010600040101010101" charset="-122"/>
                <a:cs typeface="造字工房刻宋体 粗体" charset="-122"/>
                <a:sym typeface="造字工房刻宋体 粗体" charset="-122"/>
              </a:rPr>
              <a:t>科研成果</a:t>
            </a:r>
            <a:endParaRPr lang="zh-CN" altLang="en-US" sz="5410" b="1">
              <a:solidFill>
                <a:srgbClr val="2E3239"/>
              </a:solidFill>
              <a:latin typeface="华文中宋" panose="02010600040101010101" charset="-122"/>
              <a:ea typeface="华文中宋" panose="02010600040101010101" charset="-122"/>
              <a:cs typeface="造字工房刻宋体 粗体" charset="-122"/>
              <a:sym typeface="造字工房刻宋体 粗体" charset="-122"/>
            </a:endParaRPr>
          </a:p>
        </p:txBody>
      </p:sp>
      <p:pic>
        <p:nvPicPr>
          <p:cNvPr id="56" name="图片 5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56340" y="190500"/>
            <a:ext cx="1986915" cy="1450340"/>
          </a:xfrm>
          <a:prstGeom prst="rect">
            <a:avLst/>
          </a:prstGeom>
        </p:spPr>
      </p:pic>
      <p:pic>
        <p:nvPicPr>
          <p:cNvPr id="54" name="图片 5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114300"/>
            <a:ext cx="2072005" cy="1375410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3716000" y="367030"/>
            <a:ext cx="1791970" cy="850265"/>
          </a:xfrm>
          <a:prstGeom prst="rect">
            <a:avLst/>
          </a:prstGeom>
        </p:spPr>
      </p:pic>
      <p:sp>
        <p:nvSpPr>
          <p:cNvPr id="57" name="文本框 56"/>
          <p:cNvSpPr txBox="1"/>
          <p:nvPr/>
        </p:nvSpPr>
        <p:spPr>
          <a:xfrm>
            <a:off x="15392400" y="599440"/>
            <a:ext cx="3148965" cy="70675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zh-CN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——广东传统客家服饰</a:t>
            </a:r>
            <a:endParaRPr lang="en-US" altLang="zh-CN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en-US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          </a:t>
            </a:r>
            <a:r>
              <a:rPr lang="zh-CN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体验创意新路径 </a:t>
            </a:r>
            <a:endParaRPr lang="zh-CN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Freeform 3"/>
          <p:cNvSpPr/>
          <p:nvPr/>
        </p:nvSpPr>
        <p:spPr>
          <a:xfrm rot="-5733623">
            <a:off x="-3377284" y="-2624131"/>
            <a:ext cx="4535076" cy="4675336"/>
          </a:xfrm>
          <a:custGeom>
            <a:avLst/>
            <a:gdLst/>
            <a:ahLst/>
            <a:cxnLst/>
            <a:rect l="l" t="t" r="r" b="b"/>
            <a:pathLst>
              <a:path w="4535076" h="4675336">
                <a:moveTo>
                  <a:pt x="0" y="0"/>
                </a:moveTo>
                <a:lnTo>
                  <a:pt x="4535076" y="0"/>
                </a:lnTo>
                <a:lnTo>
                  <a:pt x="4535076" y="4675336"/>
                </a:lnTo>
                <a:lnTo>
                  <a:pt x="0" y="4675336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48" name="Freeform 3"/>
          <p:cNvSpPr/>
          <p:nvPr/>
        </p:nvSpPr>
        <p:spPr>
          <a:xfrm rot="-5733623">
            <a:off x="-1903095" y="7464425"/>
            <a:ext cx="4590415" cy="4474845"/>
          </a:xfrm>
          <a:custGeom>
            <a:avLst/>
            <a:gdLst/>
            <a:ahLst/>
            <a:cxnLst/>
            <a:rect l="l" t="t" r="r" b="b"/>
            <a:pathLst>
              <a:path w="4535076" h="4675336">
                <a:moveTo>
                  <a:pt x="0" y="0"/>
                </a:moveTo>
                <a:lnTo>
                  <a:pt x="4535076" y="0"/>
                </a:lnTo>
                <a:lnTo>
                  <a:pt x="4535076" y="4675336"/>
                </a:lnTo>
                <a:lnTo>
                  <a:pt x="0" y="4675336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44000"/>
            </a:blip>
            <a:stretch>
              <a:fillRect/>
            </a:stretch>
          </a:blipFill>
        </p:spPr>
      </p:sp>
      <p:pic>
        <p:nvPicPr>
          <p:cNvPr id="4" name="图片 12" descr="72e09001fd4ee429cef45356626126c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72800" y="2400935"/>
            <a:ext cx="5849620" cy="3291205"/>
          </a:xfrm>
          <a:prstGeom prst="rect">
            <a:avLst/>
          </a:prstGeom>
          <a:ln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0" name="任意多边形 69"/>
          <p:cNvSpPr/>
          <p:nvPr/>
        </p:nvSpPr>
        <p:spPr>
          <a:xfrm rot="3600000">
            <a:off x="5658485" y="4321810"/>
            <a:ext cx="2139315" cy="6383655"/>
          </a:xfrm>
          <a:custGeom>
            <a:avLst/>
            <a:gdLst>
              <a:gd name="connsiteX0" fmla="*/ 232 w 2149"/>
              <a:gd name="connsiteY0" fmla="*/ 3690 h 8934"/>
              <a:gd name="connsiteX1" fmla="*/ 1294 w 2149"/>
              <a:gd name="connsiteY1" fmla="*/ 0 h 8934"/>
              <a:gd name="connsiteX2" fmla="*/ 2149 w 2149"/>
              <a:gd name="connsiteY2" fmla="*/ 3433 h 8934"/>
              <a:gd name="connsiteX3" fmla="*/ 1576 w 2149"/>
              <a:gd name="connsiteY3" fmla="*/ 3493 h 8934"/>
              <a:gd name="connsiteX4" fmla="*/ 1875 w 2149"/>
              <a:gd name="connsiteY4" fmla="*/ 7889 h 8934"/>
              <a:gd name="connsiteX5" fmla="*/ 1914 w 2149"/>
              <a:gd name="connsiteY5" fmla="*/ 8934 h 8934"/>
              <a:gd name="connsiteX6" fmla="*/ 1392 w 2149"/>
              <a:gd name="connsiteY6" fmla="*/ 8881 h 8934"/>
              <a:gd name="connsiteX7" fmla="*/ 0 w 2149"/>
              <a:gd name="connsiteY7" fmla="*/ 8866 h 8934"/>
              <a:gd name="connsiteX8" fmla="*/ 345 w 2149"/>
              <a:gd name="connsiteY8" fmla="*/ 7751 h 8934"/>
              <a:gd name="connsiteX9" fmla="*/ 698 w 2149"/>
              <a:gd name="connsiteY9" fmla="*/ 5889 h 8934"/>
              <a:gd name="connsiteX10" fmla="*/ 976 w 2149"/>
              <a:gd name="connsiteY10" fmla="*/ 3622 h 8934"/>
              <a:gd name="connsiteX11" fmla="*/ 232 w 2149"/>
              <a:gd name="connsiteY11" fmla="*/ 3690 h 8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49" h="8934">
                <a:moveTo>
                  <a:pt x="232" y="3690"/>
                </a:moveTo>
                <a:lnTo>
                  <a:pt x="1294" y="0"/>
                </a:lnTo>
                <a:lnTo>
                  <a:pt x="2149" y="3433"/>
                </a:lnTo>
                <a:lnTo>
                  <a:pt x="1576" y="3493"/>
                </a:lnTo>
                <a:lnTo>
                  <a:pt x="1875" y="7889"/>
                </a:lnTo>
                <a:lnTo>
                  <a:pt x="1914" y="8934"/>
                </a:lnTo>
                <a:cubicBezTo>
                  <a:pt x="1833" y="8862"/>
                  <a:pt x="1617" y="8966"/>
                  <a:pt x="1392" y="8881"/>
                </a:cubicBezTo>
                <a:cubicBezTo>
                  <a:pt x="1147" y="8908"/>
                  <a:pt x="550" y="8886"/>
                  <a:pt x="0" y="8866"/>
                </a:cubicBezTo>
                <a:cubicBezTo>
                  <a:pt x="55" y="8596"/>
                  <a:pt x="283" y="8229"/>
                  <a:pt x="345" y="7751"/>
                </a:cubicBezTo>
                <a:cubicBezTo>
                  <a:pt x="470" y="7267"/>
                  <a:pt x="616" y="6482"/>
                  <a:pt x="698" y="5889"/>
                </a:cubicBezTo>
                <a:cubicBezTo>
                  <a:pt x="721" y="5243"/>
                  <a:pt x="954" y="4211"/>
                  <a:pt x="976" y="3622"/>
                </a:cubicBezTo>
                <a:lnTo>
                  <a:pt x="232" y="3690"/>
                </a:lnTo>
                <a:close/>
              </a:path>
            </a:pathLst>
          </a:custGeom>
          <a:solidFill>
            <a:schemeClr val="accent1">
              <a:lumMod val="50000"/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  <a:softEdge rad="31750"/>
          </a:effectLst>
          <a:scene3d>
            <a:camera prst="perspectiveContrastingLef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1" name="图片 7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2095500"/>
            <a:ext cx="6974840" cy="3923665"/>
          </a:xfrm>
          <a:prstGeom prst="rect">
            <a:avLst/>
          </a:prstGeom>
        </p:spPr>
      </p:pic>
      <p:sp>
        <p:nvSpPr>
          <p:cNvPr id="72" name="文本框 71"/>
          <p:cNvSpPr txBox="1"/>
          <p:nvPr>
            <p:custDataLst>
              <p:tags r:id="rId7"/>
            </p:custDataLst>
          </p:nvPr>
        </p:nvSpPr>
        <p:spPr>
          <a:xfrm>
            <a:off x="12344400" y="1548130"/>
            <a:ext cx="35909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800" b="1" spc="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锐字工房云字库锐宋粗GBK" panose="02010604000000000000" charset="-122"/>
              </a:rPr>
              <a:t>新款娃娃设计稿</a:t>
            </a:r>
            <a:endParaRPr lang="zh-CN" altLang="en-US" sz="2800" b="1" spc="3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锐字工房云字库锐宋粗GBK" panose="02010604000000000000" charset="-122"/>
            </a:endParaRPr>
          </a:p>
        </p:txBody>
      </p:sp>
      <p:sp>
        <p:nvSpPr>
          <p:cNvPr id="73" name="文本框 72"/>
          <p:cNvSpPr txBox="1"/>
          <p:nvPr>
            <p:custDataLst>
              <p:tags r:id="rId8"/>
            </p:custDataLst>
          </p:nvPr>
        </p:nvSpPr>
        <p:spPr>
          <a:xfrm>
            <a:off x="5943600" y="9105900"/>
            <a:ext cx="84950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800" b="1" spc="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锐字工房云字库锐宋粗GBK" panose="02010604000000000000" charset="-122"/>
              </a:rPr>
              <a:t>穿在身上的客家故事，一针一线，皆是</a:t>
            </a:r>
            <a:r>
              <a:rPr lang="zh-CN" altLang="en-US" sz="2800" b="1" spc="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锐字工房云字库锐宋粗GBK" panose="02010604000000000000" charset="-122"/>
              </a:rPr>
              <a:t>千年智慧</a:t>
            </a:r>
            <a:endParaRPr lang="zh-CN" altLang="en-US" sz="2800" b="1" spc="3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锐字工房云字库锐宋粗GBK" panose="02010604000000000000" charset="-122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10820400" y="6210300"/>
            <a:ext cx="630428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纹样提取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：五瓣花草、石榴花、莲花。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400" b="1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象征意蕴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：五瓣花草代表了祝福和祥和的象征，石榴花纹寄托着着家庭的幸福与繁荣，莲花象征着品格高尚、洁净无瑕的精神境界。在客家文化中，反映了客家人对于家庭和传统文化的尊重和追求。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3"/>
          <p:cNvSpPr txBox="1"/>
          <p:nvPr/>
        </p:nvSpPr>
        <p:spPr>
          <a:xfrm>
            <a:off x="1066800" y="1181100"/>
            <a:ext cx="16996410" cy="9406255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p>
            <a:pPr algn="r">
              <a:lnSpc>
                <a:spcPts val="7170"/>
              </a:lnSpc>
            </a:pPr>
            <a:r>
              <a:rPr lang="zh-CN" altLang="en-US" sz="7170" spc="-387">
                <a:ln>
                  <a:noFill/>
                </a:ln>
                <a:solidFill>
                  <a:schemeClr val="tx1">
                    <a:lumMod val="50000"/>
                    <a:lumOff val="50000"/>
                    <a:alpha val="4706"/>
                  </a:schemeClr>
                </a:solidFill>
                <a:latin typeface="方正舒体" panose="02010601030101010101" charset="-122"/>
                <a:ea typeface="方正舒体" panose="02010601030101010101" charset="-122"/>
                <a:cs typeface="Liu Jian Mao Cao" panose="00000500000000000000"/>
                <a:sym typeface="Liu Jian Mao Cao" panose="00000500000000000000"/>
              </a:rPr>
              <a:t>让非遗走出历史、走进当下、走向未来，既不能蹴而就，也不能一劳永逸，必须遵循非遗保护传承规律，让非遗在保护传承中绽放光彩</a:t>
            </a:r>
            <a:endParaRPr lang="zh-CN" altLang="en-US" sz="7170" spc="-387">
              <a:ln>
                <a:noFill/>
              </a:ln>
              <a:solidFill>
                <a:schemeClr val="tx1">
                  <a:lumMod val="50000"/>
                  <a:lumOff val="50000"/>
                  <a:alpha val="4706"/>
                </a:schemeClr>
              </a:solidFill>
              <a:latin typeface="方正舒体" panose="02010601030101010101" charset="-122"/>
              <a:ea typeface="方正舒体" panose="02010601030101010101" charset="-122"/>
              <a:cs typeface="Liu Jian Mao Cao" panose="00000500000000000000"/>
              <a:sym typeface="Liu Jian Mao Cao" panose="00000500000000000000"/>
            </a:endParaRPr>
          </a:p>
        </p:txBody>
      </p:sp>
      <p:sp>
        <p:nvSpPr>
          <p:cNvPr id="3" name="Freeform 3"/>
          <p:cNvSpPr/>
          <p:nvPr/>
        </p:nvSpPr>
        <p:spPr>
          <a:xfrm rot="-5733623">
            <a:off x="-3504284" y="-2751131"/>
            <a:ext cx="4535076" cy="4675336"/>
          </a:xfrm>
          <a:custGeom>
            <a:avLst/>
            <a:gdLst/>
            <a:ahLst/>
            <a:cxnLst/>
            <a:rect l="l" t="t" r="r" b="b"/>
            <a:pathLst>
              <a:path w="4535076" h="4675336">
                <a:moveTo>
                  <a:pt x="0" y="0"/>
                </a:moveTo>
                <a:lnTo>
                  <a:pt x="4535076" y="0"/>
                </a:lnTo>
                <a:lnTo>
                  <a:pt x="4535076" y="4675336"/>
                </a:lnTo>
                <a:lnTo>
                  <a:pt x="0" y="4675336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grpSp>
        <p:nvGrpSpPr>
          <p:cNvPr id="4" name="Group 4"/>
          <p:cNvGrpSpPr/>
          <p:nvPr>
            <p:custDataLst>
              <p:tags r:id="rId2"/>
            </p:custDataLst>
          </p:nvPr>
        </p:nvGrpSpPr>
        <p:grpSpPr>
          <a:xfrm rot="0">
            <a:off x="720719" y="2069914"/>
            <a:ext cx="5443197" cy="8744083"/>
            <a:chOff x="0" y="0"/>
            <a:chExt cx="1938451" cy="3113974"/>
          </a:xfrm>
        </p:grpSpPr>
        <p:sp>
          <p:nvSpPr>
            <p:cNvPr id="5" name="Freeform 5"/>
            <p:cNvSpPr/>
            <p:nvPr>
              <p:custDataLst>
                <p:tags r:id="rId3"/>
              </p:custDataLst>
            </p:nvPr>
          </p:nvSpPr>
          <p:spPr>
            <a:xfrm>
              <a:off x="0" y="0"/>
              <a:ext cx="1938451" cy="3113974"/>
            </a:xfrm>
            <a:custGeom>
              <a:avLst/>
              <a:gdLst/>
              <a:ahLst/>
              <a:cxnLst/>
              <a:rect l="l" t="t" r="r" b="b"/>
              <a:pathLst>
                <a:path w="1938451" h="3113974">
                  <a:moveTo>
                    <a:pt x="0" y="0"/>
                  </a:moveTo>
                  <a:lnTo>
                    <a:pt x="1938451" y="0"/>
                  </a:lnTo>
                  <a:lnTo>
                    <a:pt x="1938451" y="3113974"/>
                  </a:lnTo>
                  <a:lnTo>
                    <a:pt x="0" y="3113974"/>
                  </a:lnTo>
                  <a:close/>
                </a:path>
              </a:pathLst>
            </a:custGeom>
            <a:solidFill>
              <a:srgbClr val="FFFFFF">
                <a:alpha val="80000"/>
              </a:srgbClr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9525"/>
              <a:ext cx="1938451" cy="3104449"/>
            </a:xfrm>
            <a:prstGeom prst="rect">
              <a:avLst/>
            </a:prstGeom>
          </p:spPr>
          <p:txBody>
            <a:bodyPr lIns="37570" tIns="37570" rIns="37570" bIns="37570" rtlCol="0" anchor="ctr"/>
            <a:lstStyle/>
            <a:p>
              <a:pPr algn="ctr">
                <a:lnSpc>
                  <a:spcPts val="2180"/>
                </a:lnSpc>
              </a:pPr>
            </a:p>
          </p:txBody>
        </p:sp>
      </p:grpSp>
      <p:sp>
        <p:nvSpPr>
          <p:cNvPr id="7" name="TextBox 7"/>
          <p:cNvSpPr txBox="1"/>
          <p:nvPr>
            <p:custDataLst>
              <p:tags r:id="rId4"/>
            </p:custDataLst>
          </p:nvPr>
        </p:nvSpPr>
        <p:spPr>
          <a:xfrm>
            <a:off x="1066800" y="3482975"/>
            <a:ext cx="4776470" cy="174498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indent="0" algn="just" fontAlgn="auto">
              <a:lnSpc>
                <a:spcPct val="150000"/>
              </a:lnSpc>
            </a:pPr>
            <a:r>
              <a:rPr lang="zh-CN" altLang="en-US" sz="2800" dirty="0"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将原有</a:t>
            </a:r>
            <a:r>
              <a:rPr lang="zh-CN" altLang="en-US" sz="28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真人客家服饰</a:t>
            </a:r>
            <a:r>
              <a:rPr lang="zh-CN" altLang="en-US" sz="2800" dirty="0"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进行</a:t>
            </a:r>
            <a:r>
              <a:rPr lang="zh-CN" altLang="en-US" sz="2800" b="1" dirty="0"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等比例缩小</a:t>
            </a:r>
            <a:r>
              <a:rPr lang="zh-CN" altLang="en-US" sz="2800" dirty="0"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，成为</a:t>
            </a:r>
            <a:r>
              <a:rPr lang="zh-CN" altLang="en-US" sz="28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棉花娃娃服饰。</a:t>
            </a:r>
            <a:endParaRPr lang="zh-CN" altLang="en-US" sz="28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字由点字小隶书" panose="00020600040101010101" charset="-122"/>
              <a:sym typeface="+mn-ea"/>
            </a:endParaRPr>
          </a:p>
        </p:txBody>
      </p:sp>
      <p:sp>
        <p:nvSpPr>
          <p:cNvPr id="8" name="TextBox 8"/>
          <p:cNvSpPr txBox="1"/>
          <p:nvPr>
            <p:custDataLst>
              <p:tags r:id="rId5"/>
            </p:custDataLst>
          </p:nvPr>
        </p:nvSpPr>
        <p:spPr>
          <a:xfrm>
            <a:off x="1838960" y="2552700"/>
            <a:ext cx="3206750" cy="6648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185"/>
              </a:lnSpc>
              <a:spcBef>
                <a:spcPct val="0"/>
              </a:spcBef>
            </a:pPr>
            <a:r>
              <a:rPr lang="zh-CN" altLang="en-US" sz="3600" b="1" dirty="0">
                <a:latin typeface="锐字工房云字库锐宋粗GBK" panose="02010604000000000000" charset="-122"/>
                <a:ea typeface="锐字工房云字库锐宋粗GBK" panose="02010604000000000000" charset="-122"/>
                <a:sym typeface="+mn-ea"/>
              </a:rPr>
              <a:t>等比例缩小还原</a:t>
            </a:r>
            <a:endParaRPr lang="en-US" sz="3600">
              <a:solidFill>
                <a:srgbClr val="1C150A"/>
              </a:solidFill>
              <a:latin typeface="锐字工房云字库锐宋粗GBK" panose="02010604000000000000" charset="-122"/>
              <a:ea typeface="锐字工房云字库锐宋粗GBK" panose="02010604000000000000" charset="-122"/>
              <a:cs typeface="字由点字小隶书" panose="00020600040101010101" charset="-122"/>
              <a:sym typeface="字由点字小隶书" panose="00020600040101010101" charset="-122"/>
            </a:endParaRPr>
          </a:p>
        </p:txBody>
      </p:sp>
      <p:grpSp>
        <p:nvGrpSpPr>
          <p:cNvPr id="10" name="Group 10"/>
          <p:cNvGrpSpPr/>
          <p:nvPr>
            <p:custDataLst>
              <p:tags r:id="rId6"/>
            </p:custDataLst>
          </p:nvPr>
        </p:nvGrpSpPr>
        <p:grpSpPr>
          <a:xfrm rot="0">
            <a:off x="6422401" y="2069914"/>
            <a:ext cx="5443197" cy="8744083"/>
            <a:chOff x="0" y="0"/>
            <a:chExt cx="1938451" cy="3113974"/>
          </a:xfrm>
        </p:grpSpPr>
        <p:sp>
          <p:nvSpPr>
            <p:cNvPr id="11" name="Freeform 11"/>
            <p:cNvSpPr/>
            <p:nvPr>
              <p:custDataLst>
                <p:tags r:id="rId7"/>
              </p:custDataLst>
            </p:nvPr>
          </p:nvSpPr>
          <p:spPr>
            <a:xfrm>
              <a:off x="0" y="0"/>
              <a:ext cx="1938451" cy="3113974"/>
            </a:xfrm>
            <a:custGeom>
              <a:avLst/>
              <a:gdLst/>
              <a:ahLst/>
              <a:cxnLst/>
              <a:rect l="l" t="t" r="r" b="b"/>
              <a:pathLst>
                <a:path w="1938451" h="3113974">
                  <a:moveTo>
                    <a:pt x="0" y="0"/>
                  </a:moveTo>
                  <a:lnTo>
                    <a:pt x="1938451" y="0"/>
                  </a:lnTo>
                  <a:lnTo>
                    <a:pt x="1938451" y="3113974"/>
                  </a:lnTo>
                  <a:lnTo>
                    <a:pt x="0" y="3113974"/>
                  </a:lnTo>
                  <a:close/>
                </a:path>
              </a:pathLst>
            </a:custGeom>
            <a:solidFill>
              <a:srgbClr val="FFFFFF">
                <a:alpha val="80000"/>
              </a:srgbClr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9525"/>
              <a:ext cx="1938451" cy="3104449"/>
            </a:xfrm>
            <a:prstGeom prst="rect">
              <a:avLst/>
            </a:prstGeom>
          </p:spPr>
          <p:txBody>
            <a:bodyPr lIns="37570" tIns="37570" rIns="37570" bIns="37570" rtlCol="0" anchor="ctr"/>
            <a:lstStyle/>
            <a:p>
              <a:pPr algn="ctr">
                <a:lnSpc>
                  <a:spcPts val="2180"/>
                </a:lnSpc>
              </a:pPr>
            </a:p>
          </p:txBody>
        </p:sp>
      </p:grpSp>
      <p:sp>
        <p:nvSpPr>
          <p:cNvPr id="14" name="TextBox 14"/>
          <p:cNvSpPr txBox="1"/>
          <p:nvPr>
            <p:custDataLst>
              <p:tags r:id="rId8"/>
            </p:custDataLst>
          </p:nvPr>
        </p:nvSpPr>
        <p:spPr>
          <a:xfrm>
            <a:off x="6689059" y="2582323"/>
            <a:ext cx="4909882" cy="664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85"/>
              </a:lnSpc>
              <a:spcBef>
                <a:spcPct val="0"/>
              </a:spcBef>
            </a:pPr>
            <a:r>
              <a:rPr lang="zh-CN" altLang="en-US" sz="3600" b="1" dirty="0">
                <a:latin typeface="锐字工房云字库锐宋粗GBK" panose="02010604000000000000" charset="-122"/>
                <a:ea typeface="锐字工房云字库锐宋粗GBK" panose="02010604000000000000" charset="-122"/>
                <a:sym typeface="字由点字小隶书" panose="00020600040101010101" charset="-122"/>
              </a:rPr>
              <a:t>目标人群</a:t>
            </a:r>
            <a:endParaRPr lang="zh-CN" altLang="en-US" sz="3600" b="1" dirty="0">
              <a:latin typeface="锐字工房云字库锐宋粗GBK" panose="02010604000000000000" charset="-122"/>
              <a:ea typeface="锐字工房云字库锐宋粗GBK" panose="02010604000000000000" charset="-122"/>
              <a:sym typeface="字由点字小隶书" panose="00020600040101010101" charset="-122"/>
            </a:endParaRPr>
          </a:p>
        </p:txBody>
      </p:sp>
      <p:grpSp>
        <p:nvGrpSpPr>
          <p:cNvPr id="16" name="Group 16"/>
          <p:cNvGrpSpPr/>
          <p:nvPr>
            <p:custDataLst>
              <p:tags r:id="rId9"/>
            </p:custDataLst>
          </p:nvPr>
        </p:nvGrpSpPr>
        <p:grpSpPr>
          <a:xfrm rot="0">
            <a:off x="12124084" y="2069914"/>
            <a:ext cx="5443197" cy="8744083"/>
            <a:chOff x="0" y="0"/>
            <a:chExt cx="1938451" cy="3113974"/>
          </a:xfrm>
        </p:grpSpPr>
        <p:sp>
          <p:nvSpPr>
            <p:cNvPr id="17" name="Freeform 17"/>
            <p:cNvSpPr/>
            <p:nvPr>
              <p:custDataLst>
                <p:tags r:id="rId10"/>
              </p:custDataLst>
            </p:nvPr>
          </p:nvSpPr>
          <p:spPr>
            <a:xfrm>
              <a:off x="0" y="0"/>
              <a:ext cx="1938451" cy="3113974"/>
            </a:xfrm>
            <a:custGeom>
              <a:avLst/>
              <a:gdLst/>
              <a:ahLst/>
              <a:cxnLst/>
              <a:rect l="l" t="t" r="r" b="b"/>
              <a:pathLst>
                <a:path w="1938451" h="3113974">
                  <a:moveTo>
                    <a:pt x="0" y="0"/>
                  </a:moveTo>
                  <a:lnTo>
                    <a:pt x="1938451" y="0"/>
                  </a:lnTo>
                  <a:lnTo>
                    <a:pt x="1938451" y="3113974"/>
                  </a:lnTo>
                  <a:lnTo>
                    <a:pt x="0" y="3113974"/>
                  </a:lnTo>
                  <a:close/>
                </a:path>
              </a:pathLst>
            </a:custGeom>
            <a:solidFill>
              <a:srgbClr val="FFFFFF">
                <a:alpha val="80000"/>
              </a:srgbClr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9525"/>
              <a:ext cx="1938451" cy="3104449"/>
            </a:xfrm>
            <a:prstGeom prst="rect">
              <a:avLst/>
            </a:prstGeom>
          </p:spPr>
          <p:txBody>
            <a:bodyPr lIns="37570" tIns="37570" rIns="37570" bIns="37570" rtlCol="0" anchor="ctr"/>
            <a:lstStyle/>
            <a:p>
              <a:pPr algn="ctr">
                <a:lnSpc>
                  <a:spcPts val="2180"/>
                </a:lnSpc>
              </a:pPr>
            </a:p>
          </p:txBody>
        </p:sp>
      </p:grpSp>
      <p:sp>
        <p:nvSpPr>
          <p:cNvPr id="20" name="TextBox 20"/>
          <p:cNvSpPr txBox="1"/>
          <p:nvPr>
            <p:custDataLst>
              <p:tags r:id="rId11"/>
            </p:custDataLst>
          </p:nvPr>
        </p:nvSpPr>
        <p:spPr>
          <a:xfrm>
            <a:off x="12324067" y="2537238"/>
            <a:ext cx="4909882" cy="664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85"/>
              </a:lnSpc>
              <a:buClrTx/>
              <a:buSzTx/>
              <a:buFontTx/>
            </a:pPr>
            <a:r>
              <a:rPr lang="zh-CN" altLang="en-US" sz="3600" b="1" dirty="0">
                <a:latin typeface="锐字工房云字库锐宋粗GBK" panose="02010604000000000000" charset="-122"/>
                <a:ea typeface="锐字工房云字库锐宋粗GBK" panose="02010604000000000000" charset="-122"/>
                <a:sym typeface="+mn-ea"/>
              </a:rPr>
              <a:t>自由组合布料花纹</a:t>
            </a:r>
            <a:endParaRPr lang="zh-CN" altLang="en-US" sz="3600" b="1" dirty="0">
              <a:latin typeface="锐字工房云字库锐宋粗GBK" panose="02010604000000000000" charset="-122"/>
              <a:ea typeface="锐字工房云字库锐宋粗GBK" panose="02010604000000000000" charset="-122"/>
              <a:sym typeface="字由点字小隶书" panose="00020600040101010101" charset="-122"/>
            </a:endParaRPr>
          </a:p>
        </p:txBody>
      </p:sp>
      <p:sp>
        <p:nvSpPr>
          <p:cNvPr id="29" name="AutoShape 29"/>
          <p:cNvSpPr/>
          <p:nvPr>
            <p:custDataLst>
              <p:tags r:id="rId12"/>
            </p:custDataLst>
          </p:nvPr>
        </p:nvSpPr>
        <p:spPr>
          <a:xfrm>
            <a:off x="6422401" y="2050864"/>
            <a:ext cx="5443197" cy="0"/>
          </a:xfrm>
          <a:prstGeom prst="line">
            <a:avLst/>
          </a:prstGeom>
          <a:ln w="104775" cap="flat">
            <a:solidFill>
              <a:schemeClr val="bg2">
                <a:lumMod val="2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30" name="AutoShape 30"/>
          <p:cNvSpPr/>
          <p:nvPr>
            <p:custDataLst>
              <p:tags r:id="rId13"/>
            </p:custDataLst>
          </p:nvPr>
        </p:nvSpPr>
        <p:spPr>
          <a:xfrm>
            <a:off x="12124084" y="2050864"/>
            <a:ext cx="5443197" cy="0"/>
          </a:xfrm>
          <a:prstGeom prst="line">
            <a:avLst/>
          </a:prstGeom>
          <a:ln w="104775" cap="flat">
            <a:solidFill>
              <a:schemeClr val="bg2">
                <a:lumMod val="2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31" name="TextBox 2"/>
          <p:cNvSpPr txBox="1"/>
          <p:nvPr/>
        </p:nvSpPr>
        <p:spPr>
          <a:xfrm>
            <a:off x="1028700" y="543391"/>
            <a:ext cx="15342385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p>
            <a:pPr marL="0" lvl="0" indent="0" algn="just">
              <a:lnSpc>
                <a:spcPts val="5630"/>
              </a:lnSpc>
              <a:spcBef>
                <a:spcPct val="0"/>
              </a:spcBef>
            </a:pPr>
            <a:r>
              <a:rPr lang="zh-CN" altLang="en-US" sz="5410" b="1">
                <a:solidFill>
                  <a:srgbClr val="2E3239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造字工房刻宋体 粗体" charset="-122"/>
              </a:rPr>
              <a:t>产品设计</a:t>
            </a:r>
            <a:r>
              <a:rPr lang="en-US" altLang="zh-CN" sz="5410" b="1">
                <a:solidFill>
                  <a:srgbClr val="2E3239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造字工房刻宋体 粗体" charset="-122"/>
              </a:rPr>
              <a:t>+</a:t>
            </a:r>
            <a:r>
              <a:rPr lang="zh-CN" altLang="en-US" sz="5410" b="1">
                <a:solidFill>
                  <a:srgbClr val="2E3239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造字工房刻宋体 粗体" charset="-122"/>
              </a:rPr>
              <a:t>目标人群</a:t>
            </a:r>
            <a:endParaRPr lang="zh-CN" altLang="en-US" sz="5410" b="1">
              <a:solidFill>
                <a:srgbClr val="2E3239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造字工房刻宋体 粗体" charset="-122"/>
            </a:endParaRPr>
          </a:p>
        </p:txBody>
      </p:sp>
      <p:pic>
        <p:nvPicPr>
          <p:cNvPr id="56" name="图片 5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356340" y="190500"/>
            <a:ext cx="1986915" cy="1450340"/>
          </a:xfrm>
          <a:prstGeom prst="rect">
            <a:avLst/>
          </a:prstGeom>
        </p:spPr>
      </p:pic>
      <p:pic>
        <p:nvPicPr>
          <p:cNvPr id="54" name="图片 5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2192000" y="114300"/>
            <a:ext cx="2072005" cy="1375410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3716000" y="367030"/>
            <a:ext cx="1791970" cy="850265"/>
          </a:xfrm>
          <a:prstGeom prst="rect">
            <a:avLst/>
          </a:prstGeom>
        </p:spPr>
      </p:pic>
      <p:sp>
        <p:nvSpPr>
          <p:cNvPr id="57" name="文本框 56"/>
          <p:cNvSpPr txBox="1"/>
          <p:nvPr/>
        </p:nvSpPr>
        <p:spPr>
          <a:xfrm>
            <a:off x="15392400" y="599440"/>
            <a:ext cx="3148965" cy="70675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zh-CN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——广东传统客家服饰</a:t>
            </a:r>
            <a:endParaRPr lang="en-US" altLang="zh-CN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en-US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          </a:t>
            </a:r>
            <a:r>
              <a:rPr lang="zh-CN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体验创意新路径 </a:t>
            </a:r>
            <a:endParaRPr lang="zh-CN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7" name="图片 46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1295400" y="5768975"/>
            <a:ext cx="4518660" cy="31127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8" name="椭圆 47"/>
          <p:cNvSpPr/>
          <p:nvPr/>
        </p:nvSpPr>
        <p:spPr>
          <a:xfrm>
            <a:off x="7162800" y="6210300"/>
            <a:ext cx="1802130" cy="1811020"/>
          </a:xfrm>
          <a:prstGeom prst="ellipse">
            <a:avLst/>
          </a:prstGeom>
          <a:ln w="28575" cap="flat" cmpd="sng" algn="ctr">
            <a:solidFill>
              <a:schemeClr val="accent1">
                <a:lumMod val="50000"/>
              </a:schemeClr>
            </a:solidFill>
            <a:prstDash val="lgDashDot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latin typeface="思源黑体 CN Bold" panose="02010600030101010101" pitchFamily="34" charset="-122"/>
              <a:ea typeface="思源黑体 CN Bold" panose="02010600030101010101" pitchFamily="3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8077200" y="4824095"/>
            <a:ext cx="2305050" cy="4184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 algn="l">
              <a:buClrTx/>
              <a:buSzTx/>
              <a:buFontTx/>
            </a:pPr>
            <a:r>
              <a:rPr lang="zh-CN" altLang="en-US" sz="3600" b="1">
                <a:latin typeface="+mn-ea"/>
                <a:ea typeface="+mn-ea"/>
              </a:rPr>
              <a:t>青少年</a:t>
            </a:r>
            <a:endParaRPr lang="zh-CN" altLang="en-US" sz="3600" b="1">
              <a:latin typeface="+mn-ea"/>
              <a:ea typeface="+mn-ea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9448165" y="6819900"/>
            <a:ext cx="2191385" cy="4686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 algn="l"/>
            <a:r>
              <a:rPr lang="zh-CN" altLang="en-US" sz="3600" b="1">
                <a:latin typeface="+mn-ea"/>
                <a:ea typeface="+mn-ea"/>
              </a:rPr>
              <a:t>亲子</a:t>
            </a:r>
            <a:endParaRPr lang="zh-CN" altLang="en-US" sz="3600" b="1">
              <a:latin typeface="+mn-ea"/>
              <a:ea typeface="+mn-ea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7086600" y="6819900"/>
            <a:ext cx="1847215" cy="4184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 algn="l"/>
            <a:r>
              <a:rPr lang="zh-CN" altLang="en-US" sz="3600" b="1">
                <a:latin typeface="+mn-ea"/>
                <a:ea typeface="+mn-ea"/>
              </a:rPr>
              <a:t>情侣</a:t>
            </a:r>
            <a:endParaRPr lang="zh-CN" altLang="en-US" sz="3600" b="1">
              <a:latin typeface="+mn-ea"/>
              <a:ea typeface="+mn-ea"/>
            </a:endParaRPr>
          </a:p>
        </p:txBody>
      </p:sp>
      <p:sp>
        <p:nvSpPr>
          <p:cNvPr id="32" name="TextBox 7"/>
          <p:cNvSpPr txBox="1"/>
          <p:nvPr>
            <p:custDataLst>
              <p:tags r:id="rId19"/>
            </p:custDataLst>
          </p:nvPr>
        </p:nvSpPr>
        <p:spPr>
          <a:xfrm>
            <a:off x="12444730" y="3467100"/>
            <a:ext cx="4776470" cy="174498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p>
            <a:pPr indent="0" algn="just" fontAlgn="auto">
              <a:lnSpc>
                <a:spcPct val="150000"/>
              </a:lnSpc>
            </a:pPr>
            <a:r>
              <a:rPr lang="zh-CN" altLang="en-US" sz="2800" dirty="0"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将服饰拆解成各种</a:t>
            </a:r>
            <a:r>
              <a:rPr lang="zh-CN" altLang="en-US" sz="28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模块布料</a:t>
            </a:r>
            <a:r>
              <a:rPr lang="zh-CN" altLang="en-US" sz="28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，</a:t>
            </a:r>
            <a:r>
              <a:rPr lang="zh-CN" altLang="en-US" sz="2800" dirty="0"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拆分花纹，并解读其中的</a:t>
            </a:r>
            <a:r>
              <a:rPr lang="zh-CN" altLang="en-US" sz="28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文化内涵</a:t>
            </a:r>
            <a:r>
              <a:rPr lang="zh-CN" altLang="en-US" sz="2800" dirty="0"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让消费者</a:t>
            </a:r>
            <a:r>
              <a:rPr lang="zh-CN" altLang="en-US" sz="2800" b="1" dirty="0"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自行搭配</a:t>
            </a:r>
            <a:r>
              <a:rPr lang="zh-CN" altLang="en-US" sz="2800" dirty="0">
                <a:latin typeface="Arial" panose="020B0604020202020204" pitchFamily="34" charset="0"/>
                <a:ea typeface="微软雅黑" panose="020B0503020204020204" charset="-122"/>
                <a:sym typeface="+mn-ea"/>
              </a:rPr>
              <a:t>。</a:t>
            </a:r>
            <a:endParaRPr lang="zh-CN" altLang="en-US" sz="2800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charset="-122"/>
              <a:cs typeface="字由点字小隶书" panose="00020600040101010101" charset="-122"/>
              <a:sym typeface="+mn-ea"/>
            </a:endParaRPr>
          </a:p>
        </p:txBody>
      </p:sp>
      <p:pic>
        <p:nvPicPr>
          <p:cNvPr id="33" name="图片 21" descr="_cgi-bin_mmwebwx-bin_webwxgetmsgimg__&amp;MsgID=3929762045765263850&amp;skey=@crypt_119c5f95_4fad327cdb79f8ea763a656d3162f53a&amp;mmweb_appid=wx_webfilehelper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649200" y="7288530"/>
            <a:ext cx="1390650" cy="1969135"/>
          </a:xfrm>
          <a:prstGeom prst="rect">
            <a:avLst/>
          </a:prstGeom>
        </p:spPr>
      </p:pic>
      <p:pic>
        <p:nvPicPr>
          <p:cNvPr id="34" name="图片 30" descr="_cgi-bin_mmwebwx-bin_webwxgetmsgimg__&amp;MsgID=2607366728986721106&amp;skey=@crypt_119c5f95_4fad327cdb79f8ea763a656d3162f53a&amp;mmweb_appid=wx_webfilehelper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6687800" y="6362700"/>
            <a:ext cx="906145" cy="2459355"/>
          </a:xfrm>
          <a:prstGeom prst="rect">
            <a:avLst/>
          </a:prstGeom>
        </p:spPr>
      </p:pic>
      <p:pic>
        <p:nvPicPr>
          <p:cNvPr id="43" name="图片 43" descr="_cgi-bin_mmwebwx-bin_webwxgetmsgimg__&amp;MsgID=5262416566472749842&amp;skey=@crypt_119c5f95_4fad327cdb79f8ea763a656d3162f53a&amp;mmweb_appid=wx_webfilehelper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544800" y="7581900"/>
            <a:ext cx="1559560" cy="2205990"/>
          </a:xfrm>
          <a:prstGeom prst="rect">
            <a:avLst/>
          </a:prstGeom>
        </p:spPr>
      </p:pic>
      <p:pic>
        <p:nvPicPr>
          <p:cNvPr id="35" name="图片 34" descr="7b0a202020202266696c746572223a202230220a7d0a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/>
          <a:stretch>
            <a:fillRect/>
          </a:stretch>
        </p:blipFill>
        <p:spPr>
          <a:xfrm>
            <a:off x="14097000" y="6362700"/>
            <a:ext cx="1551940" cy="2760980"/>
          </a:xfrm>
          <a:prstGeom prst="rect">
            <a:avLst/>
          </a:prstGeom>
        </p:spPr>
      </p:pic>
      <p:pic>
        <p:nvPicPr>
          <p:cNvPr id="36" name="图片 27" descr="_cgi-bin_mmwebwx-bin_webwxgetmsgimg__&amp;MsgID=7105268380972101543&amp;skey=@crypt_119c5f95_4fad327cdb79f8ea763a656d3162f53a&amp;mmweb_appid=wx_webfilehelper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/>
          <a:stretch>
            <a:fillRect/>
          </a:stretch>
        </p:blipFill>
        <p:spPr>
          <a:xfrm>
            <a:off x="15648940" y="5422265"/>
            <a:ext cx="1276350" cy="1805940"/>
          </a:xfrm>
          <a:prstGeom prst="rect">
            <a:avLst/>
          </a:prstGeom>
        </p:spPr>
      </p:pic>
      <p:pic>
        <p:nvPicPr>
          <p:cNvPr id="37" name="图片 25" descr="_cgi-bin_mmwebwx-bin_webwxgetmsgimg__&amp;MsgID=3728278798736933623&amp;skey=@crypt_119c5f95_4fad327cdb79f8ea763a656d3162f53a&amp;mmweb_appid=wx_webfilehelper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722860" y="5600700"/>
            <a:ext cx="1133475" cy="1604645"/>
          </a:xfrm>
          <a:prstGeom prst="rect">
            <a:avLst/>
          </a:prstGeom>
        </p:spPr>
      </p:pic>
      <p:sp>
        <p:nvSpPr>
          <p:cNvPr id="2" name="AutoShape 29"/>
          <p:cNvSpPr/>
          <p:nvPr>
            <p:custDataLst>
              <p:tags r:id="rId32"/>
            </p:custDataLst>
          </p:nvPr>
        </p:nvSpPr>
        <p:spPr>
          <a:xfrm>
            <a:off x="720736" y="2042609"/>
            <a:ext cx="5443197" cy="0"/>
          </a:xfrm>
          <a:prstGeom prst="line">
            <a:avLst/>
          </a:prstGeom>
          <a:ln w="104775" cap="flat">
            <a:solidFill>
              <a:schemeClr val="bg2">
                <a:lumMod val="2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椭圆 8"/>
          <p:cNvSpPr/>
          <p:nvPr/>
        </p:nvSpPr>
        <p:spPr>
          <a:xfrm>
            <a:off x="9554210" y="6286500"/>
            <a:ext cx="1802130" cy="1811020"/>
          </a:xfrm>
          <a:prstGeom prst="ellipse">
            <a:avLst/>
          </a:prstGeom>
          <a:ln w="28575" cap="flat" cmpd="sng" algn="ctr">
            <a:solidFill>
              <a:schemeClr val="accent1">
                <a:lumMod val="50000"/>
              </a:schemeClr>
            </a:solidFill>
            <a:prstDash val="lgDashDot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latin typeface="思源黑体 CN Bold" panose="02010600030101010101" pitchFamily="34" charset="-122"/>
              <a:ea typeface="思源黑体 CN Bold" panose="02010600030101010101" pitchFamily="34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8458200" y="4305300"/>
            <a:ext cx="1802130" cy="1811020"/>
          </a:xfrm>
          <a:prstGeom prst="ellipse">
            <a:avLst/>
          </a:prstGeom>
          <a:ln w="28575" cap="flat" cmpd="sng" algn="ctr">
            <a:solidFill>
              <a:schemeClr val="accent1">
                <a:lumMod val="50000"/>
              </a:schemeClr>
            </a:solidFill>
            <a:prstDash val="lgDashDot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latin typeface="思源黑体 CN Bold" panose="02010600030101010101" pitchFamily="34" charset="-122"/>
              <a:ea typeface="思源黑体 CN Bold" panose="02010600030101010101" pitchFamily="3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5"/>
          <p:cNvSpPr/>
          <p:nvPr/>
        </p:nvSpPr>
        <p:spPr>
          <a:xfrm>
            <a:off x="-1981200" y="-1981200"/>
            <a:ext cx="22250400" cy="3962400"/>
          </a:xfrm>
          <a:prstGeom prst="rect">
            <a:avLst/>
          </a:prstGeom>
          <a:gradFill>
            <a:gsLst>
              <a:gs pos="0">
                <a:schemeClr val="bg2">
                  <a:lumMod val="50000"/>
                </a:schemeClr>
              </a:gs>
              <a:gs pos="37000">
                <a:schemeClr val="bg2">
                  <a:lumMod val="50000"/>
                  <a:alpha val="65000"/>
                </a:schemeClr>
              </a:gs>
              <a:gs pos="83000">
                <a:schemeClr val="bg2">
                  <a:lumMod val="90000"/>
                </a:schemeClr>
              </a:gs>
              <a:gs pos="94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/>
        </p:nvSpPr>
        <p:spPr>
          <a:xfrm>
            <a:off x="15393352" y="383822"/>
            <a:ext cx="3148965" cy="706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——广东传统客家服饰</a:t>
            </a:r>
            <a:endParaRPr lang="en-US" altLang="zh-CN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en-US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          </a:t>
            </a:r>
            <a:r>
              <a:rPr lang="zh-CN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体验创意新路径 </a:t>
            </a:r>
            <a:endParaRPr lang="zh-CN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" name="图片 7" descr="2d2f95f3e7d2d53410664d0f14cabbb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663399" y="1109401"/>
            <a:ext cx="1126559" cy="1126559"/>
          </a:xfrm>
          <a:prstGeom prst="ellipse">
            <a:avLst/>
          </a:prstGeom>
          <a:ln>
            <a:noFill/>
          </a:ln>
          <a:effectLst>
            <a:reflection blurRad="6350" stA="50000" endA="300" endPos="38500" dist="50800" dir="5400000" sy="-100000" algn="bl" rotWithShape="0"/>
            <a:softEdge rad="25400"/>
          </a:effectLst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88687" y="-51560"/>
            <a:ext cx="2072005" cy="1375410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53027" y="24640"/>
            <a:ext cx="1986915" cy="1450340"/>
          </a:xfrm>
          <a:prstGeom prst="rect">
            <a:avLst/>
          </a:prstGeom>
        </p:spPr>
      </p:pic>
      <p:pic>
        <p:nvPicPr>
          <p:cNvPr id="7" name="图片 6" descr="c09f118d5a49fa8343ad3abf449814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14763" y="1013379"/>
            <a:ext cx="1227497" cy="1227497"/>
          </a:xfrm>
          <a:prstGeom prst="ellipse">
            <a:avLst/>
          </a:prstGeom>
          <a:ln>
            <a:noFill/>
          </a:ln>
          <a:effectLst>
            <a:reflection blurRad="6350" stA="50000" endA="300" endPos="55500" dist="50800" dir="5400000" sy="-100000" algn="bl" rotWithShape="0"/>
            <a:softEdge rad="112500"/>
          </a:effectLst>
        </p:spPr>
      </p:pic>
      <p:sp>
        <p:nvSpPr>
          <p:cNvPr id="37" name="矩形: 圆角 36"/>
          <p:cNvSpPr/>
          <p:nvPr/>
        </p:nvSpPr>
        <p:spPr>
          <a:xfrm>
            <a:off x="3733800" y="952376"/>
            <a:ext cx="3740718" cy="9662920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highlight>
                <a:srgbClr val="00FF00"/>
              </a:highlight>
            </a:endParaRPr>
          </a:p>
        </p:txBody>
      </p:sp>
      <p:sp>
        <p:nvSpPr>
          <p:cNvPr id="35" name="TextBox 3"/>
          <p:cNvSpPr txBox="1"/>
          <p:nvPr/>
        </p:nvSpPr>
        <p:spPr>
          <a:xfrm>
            <a:off x="12496800" y="1306195"/>
            <a:ext cx="5448300" cy="9406255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r">
              <a:lnSpc>
                <a:spcPts val="7170"/>
              </a:lnSpc>
            </a:pPr>
            <a:r>
              <a:rPr lang="zh-CN" altLang="en-US" sz="7170" spc="-387" dirty="0">
                <a:ln>
                  <a:noFill/>
                </a:ln>
                <a:solidFill>
                  <a:schemeClr val="tx1">
                    <a:lumMod val="50000"/>
                    <a:lumOff val="50000"/>
                    <a:alpha val="4706"/>
                  </a:schemeClr>
                </a:solidFill>
                <a:latin typeface="方正舒体" panose="02010601030101010101" charset="-122"/>
                <a:ea typeface="方正舒体" panose="02010601030101010101" charset="-122"/>
                <a:cs typeface="Liu Jian Mao Cao" panose="00000500000000000000"/>
                <a:sym typeface="Liu Jian Mao Cao" panose="00000500000000000000"/>
              </a:rPr>
              <a:t>让非遗走出历史、走进当下、走向未来，既不能蹴而就，也不能一劳永逸，必须遵循非遗保护传承规律，让非遗在保护传承中绽放光彩</a:t>
            </a:r>
            <a:endParaRPr lang="zh-CN" altLang="en-US" sz="7170" spc="-387" dirty="0">
              <a:ln>
                <a:noFill/>
              </a:ln>
              <a:solidFill>
                <a:schemeClr val="tx1">
                  <a:lumMod val="50000"/>
                  <a:lumOff val="50000"/>
                  <a:alpha val="4706"/>
                </a:schemeClr>
              </a:solidFill>
              <a:latin typeface="方正舒体" panose="02010601030101010101" charset="-122"/>
              <a:ea typeface="方正舒体" panose="02010601030101010101" charset="-122"/>
              <a:cs typeface="Liu Jian Mao Cao" panose="00000500000000000000"/>
              <a:sym typeface="Liu Jian Mao Cao" panose="00000500000000000000"/>
            </a:endParaRPr>
          </a:p>
        </p:txBody>
      </p:sp>
      <p:pic>
        <p:nvPicPr>
          <p:cNvPr id="6" name="图片 5" descr="4d4333ab61bfbdd816fd96a0f603e4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63011" y="930533"/>
            <a:ext cx="1393190" cy="1393190"/>
          </a:xfrm>
          <a:prstGeom prst="ellipse">
            <a:avLst/>
          </a:prstGeom>
          <a:ln>
            <a:noFill/>
          </a:ln>
          <a:effectLst>
            <a:reflection blurRad="6350" stA="50000" endA="300" endPos="55500" dist="50800" dir="5400000" sy="-100000" algn="bl" rotWithShape="0"/>
            <a:softEdge rad="112500"/>
          </a:effectLst>
        </p:spPr>
      </p:pic>
      <p:graphicFrame>
        <p:nvGraphicFramePr>
          <p:cNvPr id="31" name="表格 30"/>
          <p:cNvGraphicFramePr>
            <a:graphicFrameLocks noGrp="1"/>
          </p:cNvGraphicFramePr>
          <p:nvPr/>
        </p:nvGraphicFramePr>
        <p:xfrm>
          <a:off x="1022350" y="1930405"/>
          <a:ext cx="16751300" cy="835025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{2D5ABB26-0587-4C30-8999-92F81FD0307C}</a:tableStyleId>
              </a:tblPr>
              <a:tblGrid>
                <a:gridCol w="2711450"/>
                <a:gridCol w="3733800"/>
                <a:gridCol w="3505200"/>
                <a:gridCol w="3657600"/>
                <a:gridCol w="3143250"/>
              </a:tblGrid>
              <a:tr h="1466226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>
                    <a:lnB w="190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28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钟灵育绣</a:t>
                      </a:r>
                      <a:endParaRPr lang="en-US" altLang="zh-CN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ctr"/>
                      <a:r>
                        <a:rPr lang="en-US" altLang="zh-CN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(“</a:t>
                      </a:r>
                      <a:r>
                        <a:rPr lang="zh-CN" altLang="en-US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小满仔”</a:t>
                      </a:r>
                      <a:r>
                        <a:rPr lang="en-US" altLang="zh-CN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)</a:t>
                      </a:r>
                      <a:endParaRPr lang="zh-CN" altLang="en-US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ctr"/>
                      <a:endParaRPr lang="zh-CN" altLang="en-US" sz="16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>
                    <a:lnB w="190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altLang="zh-CN" sz="2800" b="1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zh-CN" altLang="en-US" sz="24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汉尚</a:t>
                      </a:r>
                      <a:endParaRPr lang="en-US" altLang="zh-CN" sz="2400" b="1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zh-CN" altLang="en-US" sz="24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华莲</a:t>
                      </a:r>
                      <a:endParaRPr lang="zh-CN" altLang="en-US" sz="2400" b="1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  <a:p>
                      <a:pPr algn="ctr"/>
                      <a:endParaRPr lang="zh-CN" altLang="en-US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B w="190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2800" b="1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zh-CN" altLang="en-US" sz="24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苏州刺</a:t>
                      </a:r>
                      <a:endParaRPr lang="en-US" altLang="zh-CN" sz="2400" b="1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zh-CN" altLang="en-US" sz="24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绣工坊</a:t>
                      </a:r>
                      <a:endParaRPr lang="zh-CN" altLang="en-US" sz="2400" b="1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  <a:p>
                      <a:pPr algn="ctr"/>
                      <a:endParaRPr lang="zh-CN" altLang="en-US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B w="190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altLang="zh-CN" sz="2800" b="1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zh-CN" altLang="en-US" sz="24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敦煌研究院</a:t>
                      </a:r>
                      <a:endParaRPr lang="en-US" altLang="zh-CN" sz="2400" b="1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zh-CN" altLang="en-US" sz="24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文创手工包</a:t>
                      </a:r>
                      <a:endParaRPr lang="zh-CN" altLang="en-US" sz="2400" b="1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  <a:p>
                      <a:pPr algn="ctr"/>
                      <a:endParaRPr lang="zh-CN" altLang="en-US" sz="1600" dirty="0">
                        <a:solidFill>
                          <a:schemeClr val="bg2">
                            <a:lumMod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B w="190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354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600" b="1" kern="12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600" b="1" kern="12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zh-CN" sz="2800" b="1" kern="1200" dirty="0">
                          <a:solidFill>
                            <a:schemeClr val="tx1"/>
                          </a:solidFill>
                          <a:latin typeface="华文新魏" panose="02010800040101010101" pitchFamily="2" charset="-122"/>
                          <a:ea typeface="华文新魏" panose="02010800040101010101" pitchFamily="2" charset="-122"/>
                          <a:cs typeface="+mn-cs"/>
                        </a:rPr>
                        <a:t>文化定位</a:t>
                      </a:r>
                      <a:endParaRPr lang="zh-CN" altLang="zh-CN" sz="2800" b="1" kern="1200" dirty="0">
                        <a:solidFill>
                          <a:schemeClr val="tx1"/>
                        </a:solidFill>
                        <a:latin typeface="华文新魏" panose="02010800040101010101" pitchFamily="2" charset="-122"/>
                        <a:ea typeface="华文新魏" panose="02010800040101010101" pitchFamily="2" charset="-122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zh-CN" altLang="zh-CN" sz="2800" b="1" kern="1200" dirty="0">
                        <a:solidFill>
                          <a:schemeClr val="tx1"/>
                        </a:solidFill>
                        <a:latin typeface="华文新魏" panose="02010800040101010101" pitchFamily="2" charset="-122"/>
                        <a:ea typeface="华文新魏" panose="02010800040101010101" pitchFamily="2" charset="-122"/>
                        <a:cs typeface="+mn-cs"/>
                      </a:endParaRPr>
                    </a:p>
                  </a:txBody>
                  <a:tcPr>
                    <a:lnT w="190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20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zh-CN" sz="2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聚焦广东客家传统服饰，强调</a:t>
                      </a:r>
                      <a:r>
                        <a:rPr lang="zh-CN" altLang="zh-CN" sz="20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非遗教育与家庭化传承</a:t>
                      </a:r>
                      <a:r>
                        <a:rPr lang="zh-CN" altLang="zh-CN" sz="2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，以“可操作的传统文化体验”为核心</a:t>
                      </a:r>
                      <a:r>
                        <a:rPr lang="zh-CN" altLang="en-US" sz="2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。</a:t>
                      </a:r>
                      <a:endParaRPr lang="zh-CN" altLang="zh-CN" sz="20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/>
                      <a:endParaRPr lang="zh-CN" altLang="en-US" sz="20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T w="190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2000" b="0" kern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zh-CN" sz="2000" b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平价汉服市场领导者，弱化传统形制门槛，主打高性价比与网红经济，强调潮流化与日常穿着场景。</a:t>
                      </a:r>
                      <a:endParaRPr lang="zh-CN" altLang="zh-CN" sz="2000" b="0" kern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/>
                      <a:endParaRPr lang="zh-CN" altLang="zh-CN" sz="2000" b="0" kern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T w="190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2000" b="0" kern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zh-CN" sz="2000" b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苏绣非遗技艺数字化标杆，结合传统工艺与现代设计、跨界</a:t>
                      </a:r>
                      <a:r>
                        <a:rPr lang="en-US" altLang="zh-CN" sz="2000" b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IP(</a:t>
                      </a:r>
                      <a:r>
                        <a:rPr lang="zh-CN" altLang="zh-CN" sz="2000" b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如二次元</a:t>
                      </a:r>
                      <a:r>
                        <a:rPr lang="en-US" altLang="zh-CN" sz="2000" b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)</a:t>
                      </a:r>
                      <a:r>
                        <a:rPr lang="zh-CN" altLang="zh-CN" sz="2000" b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，推动非遗产业化与版权经济。</a:t>
                      </a:r>
                      <a:endParaRPr lang="zh-CN" altLang="zh-CN" sz="2000" b="0" kern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/>
                      <a:endParaRPr lang="zh-CN" altLang="zh-CN" sz="2000" b="0" kern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T w="190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2000" b="0" kern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zh-CN" sz="2000" b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借力敦煌壁画艺术国际化优势，覆盖高端定制与大众市场，强化数字藏品与元宇宙联动。</a:t>
                      </a:r>
                      <a:endParaRPr lang="zh-CN" altLang="zh-CN" sz="2000" b="0" kern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/>
                      <a:endParaRPr lang="zh-CN" altLang="zh-CN" sz="2000" b="0" kern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T w="190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332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600" b="1" kern="12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600" b="1" kern="12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zh-CN" sz="2800" b="1" kern="1200" dirty="0">
                          <a:solidFill>
                            <a:schemeClr val="tx1"/>
                          </a:solidFill>
                          <a:latin typeface="华文新魏" panose="02010800040101010101" pitchFamily="2" charset="-122"/>
                          <a:ea typeface="华文新魏" panose="02010800040101010101" pitchFamily="2" charset="-122"/>
                          <a:cs typeface="+mn-cs"/>
                        </a:rPr>
                        <a:t>用户体验</a:t>
                      </a:r>
                      <a:endParaRPr lang="zh-CN" altLang="zh-CN" sz="2800" b="1" kern="1200" dirty="0">
                        <a:solidFill>
                          <a:schemeClr val="tx1"/>
                        </a:solidFill>
                        <a:latin typeface="华文新魏" panose="02010800040101010101" pitchFamily="2" charset="-122"/>
                        <a:ea typeface="华文新魏" panose="02010800040101010101" pitchFamily="2" charset="-122"/>
                        <a:cs typeface="+mn-cs"/>
                      </a:endParaRPr>
                    </a:p>
                    <a:p>
                      <a:pPr algn="ctr"/>
                      <a:endParaRPr lang="zh-CN" altLang="zh-CN" sz="2800" b="1" kern="1200" dirty="0">
                        <a:solidFill>
                          <a:schemeClr val="tx1"/>
                        </a:solidFill>
                        <a:latin typeface="华文新魏" panose="02010800040101010101" pitchFamily="2" charset="-122"/>
                        <a:ea typeface="华文新魏" panose="02010800040101010101" pitchFamily="2" charset="-122"/>
                        <a:cs typeface="+mn-cs"/>
                      </a:endParaRPr>
                    </a:p>
                  </a:txBody>
                  <a:tcPr>
                    <a:lnT w="952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20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zh-CN" sz="20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互动教学</a:t>
                      </a:r>
                      <a:r>
                        <a:rPr lang="en-US" altLang="zh-CN" sz="20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+</a:t>
                      </a:r>
                      <a:r>
                        <a:rPr lang="zh-CN" altLang="zh-CN" sz="20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亲子场景</a:t>
                      </a:r>
                      <a:r>
                        <a:rPr lang="en-US" altLang="zh-CN" sz="2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: </a:t>
                      </a:r>
                      <a:r>
                        <a:rPr lang="zh-CN" altLang="zh-CN" sz="2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用户通过手工课程学习客家文化，可拆卸设计降低操作难度，强调参与感与教育性。</a:t>
                      </a:r>
                      <a:endParaRPr lang="zh-CN" altLang="zh-CN" sz="20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/>
                      <a:endParaRPr lang="zh-CN" altLang="zh-CN" sz="20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T w="952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zh-CN" sz="2000" b="0" kern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zh-CN" sz="2000" b="0" kern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zh-CN" sz="2000" b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网红互动</a:t>
                      </a:r>
                      <a:r>
                        <a:rPr lang="en-US" altLang="zh-CN" sz="2000" b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+</a:t>
                      </a:r>
                      <a:r>
                        <a:rPr lang="zh-CN" altLang="zh-CN" sz="2000" b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潮流穿搭</a:t>
                      </a:r>
                      <a:r>
                        <a:rPr lang="en-US" altLang="zh-CN" sz="2000" b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: </a:t>
                      </a:r>
                      <a:r>
                        <a:rPr lang="zh-CN" altLang="zh-CN" sz="2000" b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通过直播、粉丝社群强化用户粘性，</a:t>
                      </a:r>
                      <a:endParaRPr lang="zh-CN" altLang="zh-CN" sz="2000" b="0" kern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T w="952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2000" b="0" kern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zh-CN" sz="2000" b="0" kern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zh-CN" sz="2000" b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沉浸式非遗体验</a:t>
                      </a:r>
                      <a:r>
                        <a:rPr lang="en-US" altLang="zh-CN" sz="2000" b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:</a:t>
                      </a:r>
                      <a:r>
                        <a:rPr lang="zh-CN" altLang="zh-CN" sz="2000" b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刺绣艺术馆参观、非遗技艺学习。</a:t>
                      </a:r>
                      <a:endParaRPr lang="zh-CN" altLang="zh-CN" sz="2000" b="0" kern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zh-CN" altLang="zh-CN" sz="2000" b="0" kern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T w="952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2000" b="0" kern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zh-CN" sz="2000" b="0" kern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zh-CN" sz="2000" b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日常使用</a:t>
                      </a:r>
                      <a:r>
                        <a:rPr lang="en-US" altLang="zh-CN" sz="2000" b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+</a:t>
                      </a:r>
                      <a:r>
                        <a:rPr lang="zh-CN" altLang="zh-CN" sz="2000" b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数字联动</a:t>
                      </a:r>
                      <a:r>
                        <a:rPr lang="en-US" altLang="zh-CN" sz="2000" b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: </a:t>
                      </a:r>
                      <a:r>
                        <a:rPr lang="zh-CN" altLang="zh-CN" sz="2000" b="0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实体手工包兼具实用性。</a:t>
                      </a:r>
                      <a:endParaRPr lang="zh-CN" altLang="zh-CN" sz="2000" b="0" kern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zh-CN" altLang="zh-CN" sz="2000" b="0" kern="12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T w="952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9700">
                <a:tc>
                  <a:txBody>
                    <a:bodyPr/>
                    <a:lstStyle/>
                    <a:p>
                      <a:pPr algn="ctr"/>
                      <a:endParaRPr lang="en-US" altLang="zh-CN" sz="1600" b="1" kern="12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en-US" altLang="zh-CN" sz="1600" b="1" kern="12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800" b="1" kern="1200" dirty="0">
                          <a:solidFill>
                            <a:schemeClr val="tx1"/>
                          </a:solidFill>
                          <a:latin typeface="华文新魏" panose="02010800040101010101" pitchFamily="2" charset="-122"/>
                          <a:ea typeface="华文新魏" panose="02010800040101010101" pitchFamily="2" charset="-122"/>
                          <a:cs typeface="+mn-cs"/>
                        </a:rPr>
                        <a:t>教育属性</a:t>
                      </a:r>
                      <a:endParaRPr lang="zh-CN" altLang="en-US" sz="2800" b="1" kern="1200" dirty="0">
                        <a:solidFill>
                          <a:schemeClr val="tx1"/>
                        </a:solidFill>
                        <a:latin typeface="华文新魏" panose="02010800040101010101" pitchFamily="2" charset="-122"/>
                        <a:ea typeface="华文新魏" panose="02010800040101010101" pitchFamily="2" charset="-122"/>
                        <a:cs typeface="+mn-cs"/>
                      </a:endParaRPr>
                    </a:p>
                  </a:txBody>
                  <a:tcPr>
                    <a:lnT w="952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2000" b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/>
                      <a:r>
                        <a:rPr lang="zh-CN" altLang="en-US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深度文化输出</a:t>
                      </a:r>
                      <a:r>
                        <a:rPr lang="zh-CN" altLang="en-US" sz="20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，课程嵌入客家历史、服饰技艺讲解，系统化传递知识。</a:t>
                      </a:r>
                      <a:endParaRPr lang="zh-CN" altLang="en-US" sz="2000" b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T w="952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20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/>
                      <a:r>
                        <a:rPr lang="zh-CN" altLang="en-US" sz="2000" b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无系统教育内容，用户自发探索文化背景。</a:t>
                      </a:r>
                      <a:endParaRPr lang="zh-CN" altLang="en-US" sz="20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T w="952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20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/>
                      <a:r>
                        <a:rPr lang="zh-CN" altLang="en-US" sz="2000" b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非遗技艺研学课程侧重工艺展示，弱化文化背景。</a:t>
                      </a:r>
                      <a:endParaRPr lang="zh-CN" altLang="en-US" sz="20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T w="952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20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/>
                      <a:r>
                        <a:rPr lang="zh-CN" altLang="en-US" sz="2000" b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教育功能较弱，依赖产品说明文字。</a:t>
                      </a:r>
                      <a:endParaRPr lang="zh-CN" altLang="en-US" sz="20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T w="952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6349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altLang="zh-CN" sz="1600" b="1" kern="1200" dirty="0">
                        <a:solidFill>
                          <a:schemeClr val="tx1"/>
                        </a:solidFill>
                      </a:endParaRPr>
                    </a:p>
                    <a:p>
                      <a:pPr marL="0" algn="ctr" defTabSz="914400" rtl="0" eaLnBrk="1" latinLnBrk="0" hangingPunct="1"/>
                      <a:endParaRPr lang="en-US" altLang="zh-CN" sz="1600" b="1" kern="12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800" b="1" kern="1200" dirty="0">
                          <a:solidFill>
                            <a:schemeClr val="tx1"/>
                          </a:solidFill>
                          <a:latin typeface="华文新魏" panose="02010800040101010101" pitchFamily="2" charset="-122"/>
                          <a:ea typeface="华文新魏" panose="02010800040101010101" pitchFamily="2" charset="-122"/>
                          <a:cs typeface="+mn-cs"/>
                        </a:rPr>
                        <a:t>核心优势</a:t>
                      </a:r>
                      <a:endParaRPr lang="zh-CN" altLang="en-US" sz="2800" b="1" kern="1200" dirty="0">
                        <a:solidFill>
                          <a:schemeClr val="tx1"/>
                        </a:solidFill>
                        <a:latin typeface="华文新魏" panose="02010800040101010101" pitchFamily="2" charset="-122"/>
                        <a:ea typeface="华文新魏" panose="02010800040101010101" pitchFamily="2" charset="-122"/>
                        <a:cs typeface="+mn-cs"/>
                      </a:endParaRPr>
                    </a:p>
                  </a:txBody>
                  <a:tcPr>
                    <a:lnT w="952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2000" b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/>
                      <a:r>
                        <a:rPr lang="zh-CN" altLang="en-US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教育属性</a:t>
                      </a:r>
                      <a:r>
                        <a:rPr lang="en-US" altLang="zh-CN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+</a:t>
                      </a:r>
                      <a:r>
                        <a:rPr lang="zh-CN" altLang="en-US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低门槛体验</a:t>
                      </a:r>
                      <a:r>
                        <a:rPr lang="zh-CN" altLang="en-US" sz="20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：将非遗转化为可操作的亲子</a:t>
                      </a:r>
                      <a:r>
                        <a:rPr lang="en-US" altLang="zh-CN" sz="20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/</a:t>
                      </a:r>
                      <a:r>
                        <a:rPr lang="zh-CN" altLang="en-US" sz="20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教育场景，景区</a:t>
                      </a:r>
                      <a:r>
                        <a:rPr lang="en-US" altLang="zh-CN" sz="20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/</a:t>
                      </a:r>
                      <a:r>
                        <a:rPr lang="zh-CN" altLang="en-US" sz="20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校园试点降低初期风险。</a:t>
                      </a:r>
                      <a:endParaRPr lang="zh-CN" altLang="en-US" sz="2000" b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T w="952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20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/>
                      <a:r>
                        <a:rPr lang="zh-CN" altLang="en-US" sz="2000" b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流量优势</a:t>
                      </a:r>
                      <a:r>
                        <a:rPr lang="en-US" altLang="zh-CN" sz="2000" b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+</a:t>
                      </a:r>
                      <a:r>
                        <a:rPr lang="zh-CN" altLang="en-US" sz="2000" b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供应量成熟：网红经济驱动。</a:t>
                      </a:r>
                      <a:endParaRPr lang="zh-CN" altLang="en-US" sz="20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T w="952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20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/>
                      <a:r>
                        <a:rPr lang="zh-CN" altLang="en-US" sz="2000" b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政策红利</a:t>
                      </a:r>
                      <a:r>
                        <a:rPr lang="en-US" altLang="zh-CN" sz="2000" b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+</a:t>
                      </a:r>
                      <a:r>
                        <a:rPr lang="zh-CN" altLang="en-US" sz="2000" b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技术壁垒：版权交易基地与产业集群优势。</a:t>
                      </a:r>
                      <a:endParaRPr lang="zh-CN" altLang="en-US" sz="20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T w="952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20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/>
                      <a:r>
                        <a:rPr lang="zh-CN" altLang="en-US" sz="2000" b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国际化</a:t>
                      </a:r>
                      <a:r>
                        <a:rPr lang="en-US" altLang="zh-CN" sz="2000" b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IP+</a:t>
                      </a:r>
                      <a:r>
                        <a:rPr lang="zh-CN" altLang="en-US" sz="2000" b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双线市场</a:t>
                      </a:r>
                      <a:endParaRPr lang="zh-CN" altLang="en-US" sz="20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T w="952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3" name="Freeform 3"/>
          <p:cNvSpPr/>
          <p:nvPr/>
        </p:nvSpPr>
        <p:spPr>
          <a:xfrm rot="-5733623">
            <a:off x="5444490" y="7515860"/>
            <a:ext cx="7624445" cy="8211820"/>
          </a:xfrm>
          <a:custGeom>
            <a:avLst/>
            <a:gdLst/>
            <a:ahLst/>
            <a:cxnLst/>
            <a:rect l="l" t="t" r="r" b="b"/>
            <a:pathLst>
              <a:path w="4535076" h="4675336">
                <a:moveTo>
                  <a:pt x="0" y="0"/>
                </a:moveTo>
                <a:lnTo>
                  <a:pt x="4535076" y="0"/>
                </a:lnTo>
                <a:lnTo>
                  <a:pt x="4535076" y="4675336"/>
                </a:lnTo>
                <a:lnTo>
                  <a:pt x="0" y="467533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6">
              <a:alphaModFix amt="25000"/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zh-CN" altLang="en-US"/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3712687" y="201170"/>
            <a:ext cx="1791970" cy="850265"/>
          </a:xfrm>
          <a:prstGeom prst="rect">
            <a:avLst/>
          </a:prstGeom>
        </p:spPr>
      </p:pic>
      <p:sp>
        <p:nvSpPr>
          <p:cNvPr id="9" name="TextBox 2"/>
          <p:cNvSpPr txBox="1"/>
          <p:nvPr/>
        </p:nvSpPr>
        <p:spPr>
          <a:xfrm>
            <a:off x="686088" y="547489"/>
            <a:ext cx="15753846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5630"/>
              </a:lnSpc>
              <a:spcBef>
                <a:spcPct val="0"/>
              </a:spcBef>
            </a:pPr>
            <a:r>
              <a:rPr lang="zh-CN" altLang="en-US" sz="5410" b="1" u="none" strike="noStrike" dirty="0">
                <a:solidFill>
                  <a:srgbClr val="2E3239"/>
                </a:solidFill>
                <a:latin typeface="华文中宋" panose="02010600040101010101" charset="-122"/>
                <a:ea typeface="华文中宋" panose="02010600040101010101" charset="-122"/>
                <a:cs typeface="造字工房刻宋体 粗体" charset="-122"/>
                <a:sym typeface="造字工房刻宋体 粗体" charset="-122"/>
              </a:rPr>
              <a:t>竞品分析</a:t>
            </a:r>
            <a:endParaRPr lang="zh-CN" altLang="en-US" sz="5410" b="1" u="none" strike="noStrike" dirty="0">
              <a:solidFill>
                <a:srgbClr val="2E3239"/>
              </a:solidFill>
              <a:latin typeface="华文中宋" panose="02010600040101010101" charset="-122"/>
              <a:ea typeface="华文中宋" panose="02010600040101010101" charset="-122"/>
              <a:cs typeface="造字工房刻宋体 粗体" charset="-122"/>
              <a:sym typeface="造字工房刻宋体 粗体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19600" y="1013491"/>
            <a:ext cx="2590005" cy="189056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/>
          <p:cNvSpPr txBox="1"/>
          <p:nvPr/>
        </p:nvSpPr>
        <p:spPr>
          <a:xfrm>
            <a:off x="12725400" y="1409700"/>
            <a:ext cx="5448300" cy="9406255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p>
            <a:pPr algn="r">
              <a:lnSpc>
                <a:spcPts val="7170"/>
              </a:lnSpc>
            </a:pPr>
            <a:r>
              <a:rPr lang="zh-CN" altLang="en-US" sz="7170" spc="-387">
                <a:ln>
                  <a:noFill/>
                </a:ln>
                <a:solidFill>
                  <a:schemeClr val="tx1">
                    <a:lumMod val="50000"/>
                    <a:lumOff val="50000"/>
                    <a:alpha val="4706"/>
                  </a:schemeClr>
                </a:solidFill>
                <a:latin typeface="方正舒体" panose="02010601030101010101" charset="-122"/>
                <a:ea typeface="方正舒体" panose="02010601030101010101" charset="-122"/>
                <a:cs typeface="Liu Jian Mao Cao" panose="00000500000000000000"/>
                <a:sym typeface="Liu Jian Mao Cao" panose="00000500000000000000"/>
              </a:rPr>
              <a:t>让非遗走出历史、走进当下、走向未来，既不能蹴而就，也不能一劳永逸，必须遵循非遗保护传承规律，让非遗在保护传承中绽放光彩</a:t>
            </a:r>
            <a:endParaRPr lang="zh-CN" altLang="en-US" sz="7170" spc="-387">
              <a:ln>
                <a:noFill/>
              </a:ln>
              <a:solidFill>
                <a:schemeClr val="tx1">
                  <a:lumMod val="50000"/>
                  <a:lumOff val="50000"/>
                  <a:alpha val="4706"/>
                </a:schemeClr>
              </a:solidFill>
              <a:latin typeface="方正舒体" panose="02010601030101010101" charset="-122"/>
              <a:ea typeface="方正舒体" panose="02010601030101010101" charset="-122"/>
              <a:cs typeface="Liu Jian Mao Cao" panose="00000500000000000000"/>
              <a:sym typeface="Liu Jian Mao Cao" panose="00000500000000000000"/>
            </a:endParaRP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10439400" y="1714500"/>
            <a:ext cx="3853815" cy="480631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TextBox 6"/>
          <p:cNvSpPr txBox="1"/>
          <p:nvPr/>
        </p:nvSpPr>
        <p:spPr>
          <a:xfrm>
            <a:off x="1028700" y="619591"/>
            <a:ext cx="16018357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5630"/>
              </a:lnSpc>
              <a:spcBef>
                <a:spcPct val="0"/>
              </a:spcBef>
            </a:pPr>
            <a:r>
              <a:rPr lang="zh-CN" altLang="en-US" sz="5410" b="1">
                <a:solidFill>
                  <a:srgbClr val="2E3239"/>
                </a:solidFill>
                <a:latin typeface="华文中宋" panose="02010600040101010101" charset="-122"/>
                <a:ea typeface="华文中宋" panose="02010600040101010101" charset="-122"/>
                <a:cs typeface="造字工房刻宋体 粗体" charset="-122"/>
                <a:sym typeface="造字工房刻宋体 粗体" charset="-122"/>
              </a:rPr>
              <a:t>线上内容营销</a:t>
            </a:r>
            <a:endParaRPr lang="zh-CN" altLang="en-US" sz="5410" b="1">
              <a:solidFill>
                <a:srgbClr val="2E3239"/>
              </a:solidFill>
              <a:latin typeface="华文中宋" panose="02010600040101010101" charset="-122"/>
              <a:ea typeface="华文中宋" panose="02010600040101010101" charset="-122"/>
              <a:cs typeface="造字工房刻宋体 粗体" charset="-122"/>
              <a:sym typeface="造字工房刻宋体 粗体" charset="-122"/>
            </a:endParaRPr>
          </a:p>
        </p:txBody>
      </p:sp>
      <p:sp>
        <p:nvSpPr>
          <p:cNvPr id="7" name="Freeform 7"/>
          <p:cNvSpPr/>
          <p:nvPr/>
        </p:nvSpPr>
        <p:spPr>
          <a:xfrm rot="-5733623">
            <a:off x="-3504284" y="-2751131"/>
            <a:ext cx="4535076" cy="4675336"/>
          </a:xfrm>
          <a:custGeom>
            <a:avLst/>
            <a:gdLst/>
            <a:ahLst/>
            <a:cxnLst/>
            <a:rect l="l" t="t" r="r" b="b"/>
            <a:pathLst>
              <a:path w="4535076" h="4675336">
                <a:moveTo>
                  <a:pt x="0" y="0"/>
                </a:moveTo>
                <a:lnTo>
                  <a:pt x="4535076" y="0"/>
                </a:lnTo>
                <a:lnTo>
                  <a:pt x="4535076" y="4675336"/>
                </a:lnTo>
                <a:lnTo>
                  <a:pt x="0" y="46753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8" name="Group 8"/>
          <p:cNvGrpSpPr/>
          <p:nvPr>
            <p:custDataLst>
              <p:tags r:id="rId3"/>
            </p:custDataLst>
          </p:nvPr>
        </p:nvGrpSpPr>
        <p:grpSpPr>
          <a:xfrm rot="0">
            <a:off x="-190500" y="2070100"/>
            <a:ext cx="10147300" cy="4902835"/>
            <a:chOff x="0" y="0"/>
            <a:chExt cx="3355590" cy="892448"/>
          </a:xfrm>
        </p:grpSpPr>
        <p:sp>
          <p:nvSpPr>
            <p:cNvPr id="9" name="Freeform 9"/>
            <p:cNvSpPr/>
            <p:nvPr>
              <p:custDataLst>
                <p:tags r:id="rId4"/>
              </p:custDataLst>
            </p:nvPr>
          </p:nvSpPr>
          <p:spPr>
            <a:xfrm>
              <a:off x="0" y="0"/>
              <a:ext cx="3355591" cy="892448"/>
            </a:xfrm>
            <a:custGeom>
              <a:avLst/>
              <a:gdLst/>
              <a:ahLst/>
              <a:cxnLst/>
              <a:rect l="l" t="t" r="r" b="b"/>
              <a:pathLst>
                <a:path w="3355591" h="892448">
                  <a:moveTo>
                    <a:pt x="0" y="0"/>
                  </a:moveTo>
                  <a:lnTo>
                    <a:pt x="3355591" y="0"/>
                  </a:lnTo>
                  <a:lnTo>
                    <a:pt x="3355591" y="892448"/>
                  </a:lnTo>
                  <a:lnTo>
                    <a:pt x="0" y="892448"/>
                  </a:lnTo>
                  <a:close/>
                </a:path>
              </a:pathLst>
            </a:custGeom>
            <a:solidFill>
              <a:srgbClr val="FFFFFF">
                <a:alpha val="80000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9525"/>
              <a:ext cx="3355590" cy="882923"/>
            </a:xfrm>
            <a:prstGeom prst="rect">
              <a:avLst/>
            </a:prstGeom>
          </p:spPr>
          <p:txBody>
            <a:bodyPr lIns="37570" tIns="37570" rIns="37570" bIns="37570" rtlCol="0" anchor="ctr"/>
            <a:lstStyle/>
            <a:p>
              <a:pPr algn="ctr">
                <a:lnSpc>
                  <a:spcPts val="2180"/>
                </a:lnSpc>
              </a:pPr>
            </a:p>
          </p:txBody>
        </p:sp>
      </p:grpSp>
      <p:sp>
        <p:nvSpPr>
          <p:cNvPr id="11" name="Freeform 11"/>
          <p:cNvSpPr/>
          <p:nvPr>
            <p:custDataLst>
              <p:tags r:id="rId5"/>
            </p:custDataLst>
          </p:nvPr>
        </p:nvSpPr>
        <p:spPr>
          <a:xfrm>
            <a:off x="152400" y="2198370"/>
            <a:ext cx="4691380" cy="4662170"/>
          </a:xfrm>
          <a:custGeom>
            <a:avLst/>
            <a:gdLst/>
            <a:ahLst/>
            <a:cxnLst/>
            <a:rect l="l" t="t" r="r" b="b"/>
            <a:pathLst>
              <a:path w="1989688" h="1989688">
                <a:moveTo>
                  <a:pt x="0" y="0"/>
                </a:moveTo>
                <a:lnTo>
                  <a:pt x="1989688" y="0"/>
                </a:lnTo>
                <a:lnTo>
                  <a:pt x="1989688" y="1989688"/>
                </a:lnTo>
                <a:lnTo>
                  <a:pt x="0" y="19896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b="-6000"/>
            </a:stretch>
          </a:blipFill>
        </p:spPr>
        <p:txBody>
          <a:bodyPr/>
          <a:p>
            <a:endParaRPr lang="zh-CN" altLang="en-US"/>
          </a:p>
        </p:txBody>
      </p:sp>
      <p:sp>
        <p:nvSpPr>
          <p:cNvPr id="19" name="Freeform 19"/>
          <p:cNvSpPr/>
          <p:nvPr>
            <p:custDataLst>
              <p:tags r:id="rId8"/>
            </p:custDataLst>
          </p:nvPr>
        </p:nvSpPr>
        <p:spPr>
          <a:xfrm>
            <a:off x="5013325" y="2173605"/>
            <a:ext cx="4695190" cy="4747895"/>
          </a:xfrm>
          <a:custGeom>
            <a:avLst/>
            <a:gdLst/>
            <a:ahLst/>
            <a:cxnLst/>
            <a:rect l="l" t="t" r="r" b="b"/>
            <a:pathLst>
              <a:path w="1989688" h="1989688">
                <a:moveTo>
                  <a:pt x="0" y="0"/>
                </a:moveTo>
                <a:lnTo>
                  <a:pt x="1989688" y="0"/>
                </a:lnTo>
                <a:lnTo>
                  <a:pt x="1989688" y="1989688"/>
                </a:lnTo>
                <a:lnTo>
                  <a:pt x="0" y="19896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p>
            <a:endParaRPr lang="zh-CN" altLang="en-US"/>
          </a:p>
        </p:txBody>
      </p:sp>
      <p:grpSp>
        <p:nvGrpSpPr>
          <p:cNvPr id="24" name="Group 24"/>
          <p:cNvGrpSpPr/>
          <p:nvPr>
            <p:custDataLst>
              <p:tags r:id="rId10"/>
            </p:custDataLst>
          </p:nvPr>
        </p:nvGrpSpPr>
        <p:grpSpPr>
          <a:xfrm rot="0">
            <a:off x="-190500" y="7200900"/>
            <a:ext cx="8922385" cy="2684145"/>
            <a:chOff x="0" y="0"/>
            <a:chExt cx="3355590" cy="892448"/>
          </a:xfrm>
        </p:grpSpPr>
        <p:sp>
          <p:nvSpPr>
            <p:cNvPr id="25" name="Freeform 25"/>
            <p:cNvSpPr/>
            <p:nvPr>
              <p:custDataLst>
                <p:tags r:id="rId11"/>
              </p:custDataLst>
            </p:nvPr>
          </p:nvSpPr>
          <p:spPr>
            <a:xfrm>
              <a:off x="0" y="0"/>
              <a:ext cx="3355591" cy="892448"/>
            </a:xfrm>
            <a:custGeom>
              <a:avLst/>
              <a:gdLst/>
              <a:ahLst/>
              <a:cxnLst/>
              <a:rect l="l" t="t" r="r" b="b"/>
              <a:pathLst>
                <a:path w="3355591" h="892448">
                  <a:moveTo>
                    <a:pt x="0" y="0"/>
                  </a:moveTo>
                  <a:lnTo>
                    <a:pt x="3355591" y="0"/>
                  </a:lnTo>
                  <a:lnTo>
                    <a:pt x="3355591" y="892448"/>
                  </a:lnTo>
                  <a:lnTo>
                    <a:pt x="0" y="892448"/>
                  </a:lnTo>
                  <a:close/>
                </a:path>
              </a:pathLst>
            </a:custGeom>
            <a:solidFill>
              <a:srgbClr val="FFFFFF">
                <a:alpha val="80000"/>
              </a:srgbClr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0" y="9525"/>
              <a:ext cx="3355590" cy="882923"/>
            </a:xfrm>
            <a:prstGeom prst="rect">
              <a:avLst/>
            </a:prstGeom>
          </p:spPr>
          <p:txBody>
            <a:bodyPr lIns="37570" tIns="37570" rIns="37570" bIns="37570" rtlCol="0" anchor="ctr"/>
            <a:lstStyle/>
            <a:p>
              <a:pPr algn="ctr">
                <a:lnSpc>
                  <a:spcPts val="2180"/>
                </a:lnSpc>
              </a:pPr>
            </a:p>
          </p:txBody>
        </p:sp>
      </p:grpSp>
      <p:sp>
        <p:nvSpPr>
          <p:cNvPr id="27" name="Freeform 27"/>
          <p:cNvSpPr/>
          <p:nvPr>
            <p:custDataLst>
              <p:tags r:id="rId12"/>
            </p:custDataLst>
          </p:nvPr>
        </p:nvSpPr>
        <p:spPr>
          <a:xfrm>
            <a:off x="1047750" y="7304405"/>
            <a:ext cx="2555875" cy="2480310"/>
          </a:xfrm>
          <a:custGeom>
            <a:avLst/>
            <a:gdLst/>
            <a:ahLst/>
            <a:cxnLst/>
            <a:rect l="l" t="t" r="r" b="b"/>
            <a:pathLst>
              <a:path w="1989688" h="1989688">
                <a:moveTo>
                  <a:pt x="0" y="0"/>
                </a:moveTo>
                <a:lnTo>
                  <a:pt x="1989688" y="0"/>
                </a:lnTo>
                <a:lnTo>
                  <a:pt x="1989688" y="1989688"/>
                </a:lnTo>
                <a:lnTo>
                  <a:pt x="0" y="19896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pic>
        <p:nvPicPr>
          <p:cNvPr id="56" name="图片 5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356340" y="190500"/>
            <a:ext cx="1986915" cy="1450340"/>
          </a:xfrm>
          <a:prstGeom prst="rect">
            <a:avLst/>
          </a:prstGeom>
        </p:spPr>
      </p:pic>
      <p:pic>
        <p:nvPicPr>
          <p:cNvPr id="54" name="图片 5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2192000" y="114300"/>
            <a:ext cx="2072005" cy="1375410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3716000" y="367030"/>
            <a:ext cx="1791970" cy="850265"/>
          </a:xfrm>
          <a:prstGeom prst="rect">
            <a:avLst/>
          </a:prstGeom>
        </p:spPr>
      </p:pic>
      <p:sp>
        <p:nvSpPr>
          <p:cNvPr id="57" name="文本框 56"/>
          <p:cNvSpPr txBox="1"/>
          <p:nvPr/>
        </p:nvSpPr>
        <p:spPr>
          <a:xfrm>
            <a:off x="15392400" y="599440"/>
            <a:ext cx="3148965" cy="70675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zh-CN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——广东传统客家服饰</a:t>
            </a:r>
            <a:endParaRPr lang="en-US" altLang="zh-CN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en-US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          </a:t>
            </a:r>
            <a:r>
              <a:rPr lang="zh-CN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体验创意新路径 </a:t>
            </a:r>
            <a:endParaRPr lang="zh-CN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16"/>
          <a:srcRect/>
          <a:stretch>
            <a:fillRect/>
          </a:stretch>
        </p:blipFill>
        <p:spPr>
          <a:xfrm>
            <a:off x="12420600" y="3390900"/>
            <a:ext cx="3752215" cy="514032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26795" y="2400300"/>
            <a:ext cx="2821940" cy="42951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18"/>
          <a:srcRect t="26916"/>
          <a:stretch>
            <a:fillRect/>
          </a:stretch>
        </p:blipFill>
        <p:spPr>
          <a:xfrm>
            <a:off x="5867400" y="2400300"/>
            <a:ext cx="3072765" cy="4176395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524000" y="7717155"/>
            <a:ext cx="1583690" cy="15836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5" name="文本框 34"/>
          <p:cNvSpPr txBox="1"/>
          <p:nvPr/>
        </p:nvSpPr>
        <p:spPr>
          <a:xfrm>
            <a:off x="3848735" y="7658100"/>
            <a:ext cx="773430" cy="1891665"/>
          </a:xfrm>
          <a:prstGeom prst="rect">
            <a:avLst/>
          </a:prstGeom>
          <a:noFill/>
        </p:spPr>
        <p:txBody>
          <a:bodyPr vert="eaVert" wrap="square" rtlCol="0">
            <a:noAutofit/>
          </a:bodyPr>
          <a:p>
            <a:pPr algn="ctr"/>
            <a:r>
              <a:rPr lang="zh-CN" altLang="en-US" sz="2000" b="1" dirty="0">
                <a:solidFill>
                  <a:schemeClr val="tx1"/>
                </a:solidFill>
              </a:rPr>
              <a:t>钟灵育绣小满仔公众号</a:t>
            </a:r>
            <a:endParaRPr lang="zh-CN" altLang="en-US" sz="2000" b="1" dirty="0">
              <a:solidFill>
                <a:schemeClr val="tx1"/>
              </a:solidFill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20"/>
          <a:stretch>
            <a:fillRect/>
          </a:stretch>
        </p:blipFill>
        <p:spPr>
          <a:xfrm>
            <a:off x="14293215" y="5295900"/>
            <a:ext cx="3656330" cy="464502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6" name="八边形 35"/>
          <p:cNvSpPr/>
          <p:nvPr/>
        </p:nvSpPr>
        <p:spPr>
          <a:xfrm>
            <a:off x="5222240" y="7353300"/>
            <a:ext cx="6817360" cy="2667000"/>
          </a:xfrm>
          <a:prstGeom prst="octagon">
            <a:avLst/>
          </a:prstGeom>
          <a:solidFill>
            <a:schemeClr val="accent1">
              <a:lumMod val="50000"/>
              <a:alpha val="42000"/>
            </a:schemeClr>
          </a:solidFill>
          <a:ln w="12700" cmpd="sng">
            <a:noFill/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TextBox 14"/>
          <p:cNvSpPr txBox="1"/>
          <p:nvPr>
            <p:custDataLst>
              <p:tags r:id="rId21"/>
            </p:custDataLst>
          </p:nvPr>
        </p:nvSpPr>
        <p:spPr>
          <a:xfrm>
            <a:off x="6096000" y="7635240"/>
            <a:ext cx="5474970" cy="178816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indent="0" algn="just" fontAlgn="auto">
              <a:lnSpc>
                <a:spcPct val="100000"/>
              </a:lnSpc>
            </a:pPr>
            <a:r>
              <a:rPr lang="zh-CN" altLang="en-US" sz="4800" spc="75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各大平台运营宣传，线上内容营销突破</a:t>
            </a:r>
            <a:r>
              <a:rPr lang="en-US" altLang="zh-CN" sz="4800" spc="75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8</a:t>
            </a:r>
            <a:r>
              <a:rPr lang="en-US" altLang="zh-CN" sz="5400" b="1" spc="75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w+</a:t>
            </a:r>
            <a:endParaRPr lang="en-US" sz="4800" spc="75">
              <a:solidFill>
                <a:schemeClr val="tx1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algn="just">
              <a:lnSpc>
                <a:spcPts val="4335"/>
              </a:lnSpc>
            </a:pPr>
            <a:endParaRPr lang="en-US" sz="4800" spc="75">
              <a:solidFill>
                <a:schemeClr val="tx1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字由点字小隶书" panose="00020600040101010101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3"/>
          <p:cNvSpPr txBox="1"/>
          <p:nvPr/>
        </p:nvSpPr>
        <p:spPr>
          <a:xfrm>
            <a:off x="12839700" y="1485900"/>
            <a:ext cx="5448300" cy="9406255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p>
            <a:pPr algn="r">
              <a:lnSpc>
                <a:spcPts val="7170"/>
              </a:lnSpc>
            </a:pPr>
            <a:r>
              <a:rPr lang="zh-CN" altLang="en-US" sz="7170" spc="-387">
                <a:ln>
                  <a:noFill/>
                </a:ln>
                <a:solidFill>
                  <a:schemeClr val="tx1">
                    <a:lumMod val="50000"/>
                    <a:lumOff val="50000"/>
                    <a:alpha val="4706"/>
                  </a:schemeClr>
                </a:solidFill>
                <a:latin typeface="方正舒体" panose="02010601030101010101" charset="-122"/>
                <a:ea typeface="方正舒体" panose="02010601030101010101" charset="-122"/>
                <a:cs typeface="Liu Jian Mao Cao" panose="00000500000000000000"/>
                <a:sym typeface="Liu Jian Mao Cao" panose="00000500000000000000"/>
              </a:rPr>
              <a:t>让非遗走出历史、走进当下、走向未来，既不能蹴而就，也不能一劳永逸，必须遵循非遗保护传承规律，让非遗在保护传承中绽放光彩</a:t>
            </a:r>
            <a:endParaRPr lang="zh-CN" altLang="en-US" sz="7170" spc="-387">
              <a:ln>
                <a:noFill/>
              </a:ln>
              <a:solidFill>
                <a:schemeClr val="tx1">
                  <a:lumMod val="50000"/>
                  <a:lumOff val="50000"/>
                  <a:alpha val="4706"/>
                </a:schemeClr>
              </a:solidFill>
              <a:latin typeface="方正舒体" panose="02010601030101010101" charset="-122"/>
              <a:ea typeface="方正舒体" panose="02010601030101010101" charset="-122"/>
              <a:cs typeface="Liu Jian Mao Cao" panose="00000500000000000000"/>
              <a:sym typeface="Liu Jian Mao Cao" panose="00000500000000000000"/>
            </a:endParaRPr>
          </a:p>
        </p:txBody>
      </p:sp>
      <p:sp>
        <p:nvSpPr>
          <p:cNvPr id="52" name="任意多边形: 形状 84"/>
          <p:cNvSpPr/>
          <p:nvPr/>
        </p:nvSpPr>
        <p:spPr>
          <a:xfrm rot="21360000" flipH="1" flipV="1">
            <a:off x="-120650" y="6990080"/>
            <a:ext cx="19096990" cy="1446530"/>
          </a:xfrm>
          <a:custGeom>
            <a:avLst/>
            <a:gdLst>
              <a:gd name="connsiteX0" fmla="*/ 863220 w 12244865"/>
              <a:gd name="connsiteY0" fmla="*/ 574311 h 637613"/>
              <a:gd name="connsiteX1" fmla="*/ 50215 w 12244865"/>
              <a:gd name="connsiteY1" fmla="*/ 480195 h 637613"/>
              <a:gd name="connsiteX2" fmla="*/ 0 w 12244865"/>
              <a:gd name="connsiteY2" fmla="*/ 473960 h 637613"/>
              <a:gd name="connsiteX3" fmla="*/ 8590 w 12244865"/>
              <a:gd name="connsiteY3" fmla="*/ 367734 h 637613"/>
              <a:gd name="connsiteX4" fmla="*/ 282374 w 12244865"/>
              <a:gd name="connsiteY4" fmla="*/ 390514 h 637613"/>
              <a:gd name="connsiteX5" fmla="*/ 1266817 w 12244865"/>
              <a:gd name="connsiteY5" fmla="*/ 457654 h 637613"/>
              <a:gd name="connsiteX6" fmla="*/ 2530713 w 12244865"/>
              <a:gd name="connsiteY6" fmla="*/ 502521 h 637613"/>
              <a:gd name="connsiteX7" fmla="*/ 3497222 w 12244865"/>
              <a:gd name="connsiteY7" fmla="*/ 457654 h 637613"/>
              <a:gd name="connsiteX8" fmla="*/ 5440862 w 12244865"/>
              <a:gd name="connsiteY8" fmla="*/ 116657 h 637613"/>
              <a:gd name="connsiteX9" fmla="*/ 6577306 w 12244865"/>
              <a:gd name="connsiteY9" fmla="*/ 0 h 637613"/>
              <a:gd name="connsiteX10" fmla="*/ 7904929 w 12244865"/>
              <a:gd name="connsiteY10" fmla="*/ 116657 h 637613"/>
              <a:gd name="connsiteX11" fmla="*/ 10029125 w 12244865"/>
              <a:gd name="connsiteY11" fmla="*/ 323049 h 637613"/>
              <a:gd name="connsiteX12" fmla="*/ 11601030 w 12244865"/>
              <a:gd name="connsiteY12" fmla="*/ 385865 h 637613"/>
              <a:gd name="connsiteX13" fmla="*/ 12070345 w 12244865"/>
              <a:gd name="connsiteY13" fmla="*/ 342679 h 637613"/>
              <a:gd name="connsiteX14" fmla="*/ 12244865 w 12244865"/>
              <a:gd name="connsiteY14" fmla="*/ 312435 h 637613"/>
              <a:gd name="connsiteX15" fmla="*/ 12236797 w 12244865"/>
              <a:gd name="connsiteY15" fmla="*/ 412197 h 637613"/>
              <a:gd name="connsiteX16" fmla="*/ 12143115 w 12244865"/>
              <a:gd name="connsiteY16" fmla="*/ 407634 h 637613"/>
              <a:gd name="connsiteX17" fmla="*/ 11388611 w 12244865"/>
              <a:gd name="connsiteY17" fmla="*/ 475602 h 637613"/>
              <a:gd name="connsiteX18" fmla="*/ 9678632 w 12244865"/>
              <a:gd name="connsiteY18" fmla="*/ 493549 h 637613"/>
              <a:gd name="connsiteX19" fmla="*/ 8053623 w 12244865"/>
              <a:gd name="connsiteY19" fmla="*/ 412787 h 637613"/>
              <a:gd name="connsiteX20" fmla="*/ 6747242 w 12244865"/>
              <a:gd name="connsiteY20" fmla="*/ 287156 h 637613"/>
              <a:gd name="connsiteX21" fmla="*/ 5600176 w 12244865"/>
              <a:gd name="connsiteY21" fmla="*/ 260235 h 637613"/>
              <a:gd name="connsiteX22" fmla="*/ 3996409 w 12244865"/>
              <a:gd name="connsiteY22" fmla="*/ 547391 h 637613"/>
              <a:gd name="connsiteX23" fmla="*/ 2360778 w 12244865"/>
              <a:gd name="connsiteY23" fmla="*/ 637126 h 637613"/>
              <a:gd name="connsiteX24" fmla="*/ 863220 w 12244865"/>
              <a:gd name="connsiteY24" fmla="*/ 574311 h 637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2244865" h="637613">
                <a:moveTo>
                  <a:pt x="863220" y="574311"/>
                </a:moveTo>
                <a:cubicBezTo>
                  <a:pt x="625465" y="556644"/>
                  <a:pt x="335192" y="517507"/>
                  <a:pt x="50215" y="480195"/>
                </a:cubicBezTo>
                <a:lnTo>
                  <a:pt x="0" y="473960"/>
                </a:lnTo>
                <a:lnTo>
                  <a:pt x="8590" y="367734"/>
                </a:lnTo>
                <a:lnTo>
                  <a:pt x="282374" y="390514"/>
                </a:lnTo>
                <a:cubicBezTo>
                  <a:pt x="650163" y="418189"/>
                  <a:pt x="1017445" y="436061"/>
                  <a:pt x="1266817" y="457654"/>
                </a:cubicBezTo>
                <a:cubicBezTo>
                  <a:pt x="1836810" y="507008"/>
                  <a:pt x="2158979" y="502521"/>
                  <a:pt x="2530713" y="502521"/>
                </a:cubicBezTo>
                <a:cubicBezTo>
                  <a:pt x="2902447" y="502521"/>
                  <a:pt x="3012197" y="521964"/>
                  <a:pt x="3497222" y="457654"/>
                </a:cubicBezTo>
                <a:cubicBezTo>
                  <a:pt x="3982247" y="393343"/>
                  <a:pt x="4927514" y="192932"/>
                  <a:pt x="5440862" y="116657"/>
                </a:cubicBezTo>
                <a:cubicBezTo>
                  <a:pt x="5954209" y="40381"/>
                  <a:pt x="6166628" y="0"/>
                  <a:pt x="6577306" y="0"/>
                </a:cubicBezTo>
                <a:cubicBezTo>
                  <a:pt x="6987984" y="0"/>
                  <a:pt x="7329626" y="62815"/>
                  <a:pt x="7904929" y="116657"/>
                </a:cubicBezTo>
                <a:cubicBezTo>
                  <a:pt x="7904929" y="116657"/>
                  <a:pt x="9413108" y="278182"/>
                  <a:pt x="10029125" y="323049"/>
                </a:cubicBezTo>
                <a:cubicBezTo>
                  <a:pt x="10645142" y="367917"/>
                  <a:pt x="11199203" y="391847"/>
                  <a:pt x="11601030" y="385865"/>
                </a:cubicBezTo>
                <a:cubicBezTo>
                  <a:pt x="11801943" y="382873"/>
                  <a:pt x="11944442" y="363805"/>
                  <a:pt x="12070345" y="342679"/>
                </a:cubicBezTo>
                <a:lnTo>
                  <a:pt x="12244865" y="312435"/>
                </a:lnTo>
                <a:lnTo>
                  <a:pt x="12236797" y="412197"/>
                </a:lnTo>
                <a:lnTo>
                  <a:pt x="12143115" y="407634"/>
                </a:lnTo>
                <a:cubicBezTo>
                  <a:pt x="11910587" y="405099"/>
                  <a:pt x="11763442" y="463824"/>
                  <a:pt x="11388611" y="475602"/>
                </a:cubicBezTo>
                <a:cubicBezTo>
                  <a:pt x="10960231" y="489063"/>
                  <a:pt x="10234463" y="504017"/>
                  <a:pt x="9678632" y="493549"/>
                </a:cubicBezTo>
                <a:cubicBezTo>
                  <a:pt x="9122801" y="483080"/>
                  <a:pt x="8542188" y="447186"/>
                  <a:pt x="8053623" y="412787"/>
                </a:cubicBezTo>
                <a:cubicBezTo>
                  <a:pt x="7565058" y="378388"/>
                  <a:pt x="7156150" y="312582"/>
                  <a:pt x="6747242" y="287156"/>
                </a:cubicBezTo>
                <a:cubicBezTo>
                  <a:pt x="6338335" y="261730"/>
                  <a:pt x="6058648" y="216863"/>
                  <a:pt x="5600176" y="260235"/>
                </a:cubicBezTo>
                <a:cubicBezTo>
                  <a:pt x="5141703" y="303607"/>
                  <a:pt x="4536309" y="484575"/>
                  <a:pt x="3996409" y="547391"/>
                </a:cubicBezTo>
                <a:cubicBezTo>
                  <a:pt x="3456509" y="610206"/>
                  <a:pt x="2882975" y="632640"/>
                  <a:pt x="2360778" y="637126"/>
                </a:cubicBezTo>
                <a:cubicBezTo>
                  <a:pt x="1838580" y="641614"/>
                  <a:pt x="1406660" y="614692"/>
                  <a:pt x="863220" y="574311"/>
                </a:cubicBezTo>
                <a:close/>
              </a:path>
            </a:pathLst>
          </a:custGeom>
          <a:solidFill>
            <a:schemeClr val="tx2">
              <a:lumMod val="75000"/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 dirty="0">
              <a:latin typeface="思源黑体 CN Bold" panose="02010600030101010101" pitchFamily="34" charset="-122"/>
              <a:ea typeface="思源黑体 CN Bold" panose="02010600030101010101" pitchFamily="34" charset="-122"/>
            </a:endParaRPr>
          </a:p>
        </p:txBody>
      </p:sp>
      <p:sp>
        <p:nvSpPr>
          <p:cNvPr id="51" name="任意多边形: 形状 85"/>
          <p:cNvSpPr/>
          <p:nvPr/>
        </p:nvSpPr>
        <p:spPr>
          <a:xfrm rot="21322593">
            <a:off x="-117475" y="7288530"/>
            <a:ext cx="18517235" cy="1489710"/>
          </a:xfrm>
          <a:custGeom>
            <a:avLst/>
            <a:gdLst>
              <a:gd name="connsiteX0" fmla="*/ 10164468 w 12245316"/>
              <a:gd name="connsiteY0" fmla="*/ 22561 h 656493"/>
              <a:gd name="connsiteX1" fmla="*/ 11205903 w 12245316"/>
              <a:gd name="connsiteY1" fmla="*/ 134906 h 656493"/>
              <a:gd name="connsiteX2" fmla="*/ 12130645 w 12245316"/>
              <a:gd name="connsiteY2" fmla="*/ 238282 h 656493"/>
              <a:gd name="connsiteX3" fmla="*/ 12245316 w 12245316"/>
              <a:gd name="connsiteY3" fmla="*/ 251404 h 656493"/>
              <a:gd name="connsiteX4" fmla="*/ 12234759 w 12245316"/>
              <a:gd name="connsiteY4" fmla="*/ 381941 h 656493"/>
              <a:gd name="connsiteX5" fmla="*/ 11997836 w 12245316"/>
              <a:gd name="connsiteY5" fmla="*/ 345855 h 656493"/>
              <a:gd name="connsiteX6" fmla="*/ 10896466 w 12245316"/>
              <a:gd name="connsiteY6" fmla="*/ 211909 h 656493"/>
              <a:gd name="connsiteX7" fmla="*/ 8967804 w 12245316"/>
              <a:gd name="connsiteY7" fmla="*/ 129613 h 656493"/>
              <a:gd name="connsiteX8" fmla="*/ 7381324 w 12245316"/>
              <a:gd name="connsiteY8" fmla="*/ 413076 h 656493"/>
              <a:gd name="connsiteX9" fmla="*/ 5950381 w 12245316"/>
              <a:gd name="connsiteY9" fmla="*/ 650820 h 656493"/>
              <a:gd name="connsiteX10" fmla="*/ 4488332 w 12245316"/>
              <a:gd name="connsiteY10" fmla="*/ 550236 h 656493"/>
              <a:gd name="connsiteX11" fmla="*/ 1968627 w 12245316"/>
              <a:gd name="connsiteY11" fmla="*/ 202765 h 656493"/>
              <a:gd name="connsiteX12" fmla="*/ 164394 w 12245316"/>
              <a:gd name="connsiteY12" fmla="*/ 394789 h 656493"/>
              <a:gd name="connsiteX13" fmla="*/ 892 w 12245316"/>
              <a:gd name="connsiteY13" fmla="*/ 418411 h 656493"/>
              <a:gd name="connsiteX14" fmla="*/ 0 w 12245316"/>
              <a:gd name="connsiteY14" fmla="*/ 418498 h 656493"/>
              <a:gd name="connsiteX15" fmla="*/ 10069 w 12245316"/>
              <a:gd name="connsiteY15" fmla="*/ 293995 h 656493"/>
              <a:gd name="connsiteX16" fmla="*/ 130150 w 12245316"/>
              <a:gd name="connsiteY16" fmla="*/ 278682 h 656493"/>
              <a:gd name="connsiteX17" fmla="*/ 1404327 w 12245316"/>
              <a:gd name="connsiteY17" fmla="*/ 106030 h 656493"/>
              <a:gd name="connsiteX18" fmla="*/ 2386667 w 12245316"/>
              <a:gd name="connsiteY18" fmla="*/ 106030 h 656493"/>
              <a:gd name="connsiteX19" fmla="*/ 4635136 w 12245316"/>
              <a:gd name="connsiteY19" fmla="*/ 414038 h 656493"/>
              <a:gd name="connsiteX20" fmla="*/ 6337860 w 12245316"/>
              <a:gd name="connsiteY20" fmla="*/ 423663 h 656493"/>
              <a:gd name="connsiteX21" fmla="*/ 8204307 w 12245316"/>
              <a:gd name="connsiteY21" fmla="*/ 115655 h 656493"/>
              <a:gd name="connsiteX22" fmla="*/ 9721477 w 12245316"/>
              <a:gd name="connsiteY22" fmla="*/ 152 h 656493"/>
              <a:gd name="connsiteX23" fmla="*/ 10164468 w 12245316"/>
              <a:gd name="connsiteY23" fmla="*/ 22561 h 656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245316" h="656493">
                <a:moveTo>
                  <a:pt x="10164468" y="22561"/>
                </a:moveTo>
                <a:cubicBezTo>
                  <a:pt x="10652313" y="60911"/>
                  <a:pt x="11205903" y="134906"/>
                  <a:pt x="11205903" y="134906"/>
                </a:cubicBezTo>
                <a:cubicBezTo>
                  <a:pt x="11459788" y="160172"/>
                  <a:pt x="11797589" y="199870"/>
                  <a:pt x="12130645" y="238282"/>
                </a:cubicBezTo>
                <a:lnTo>
                  <a:pt x="12245316" y="251404"/>
                </a:lnTo>
                <a:lnTo>
                  <a:pt x="12234759" y="381941"/>
                </a:lnTo>
                <a:lnTo>
                  <a:pt x="11997836" y="345855"/>
                </a:lnTo>
                <a:cubicBezTo>
                  <a:pt x="11608509" y="290960"/>
                  <a:pt x="11204193" y="249247"/>
                  <a:pt x="10896466" y="211909"/>
                </a:cubicBezTo>
                <a:cubicBezTo>
                  <a:pt x="10193092" y="126565"/>
                  <a:pt x="9553661" y="96085"/>
                  <a:pt x="8967804" y="129613"/>
                </a:cubicBezTo>
                <a:cubicBezTo>
                  <a:pt x="8381947" y="163141"/>
                  <a:pt x="7884228" y="326209"/>
                  <a:pt x="7381324" y="413076"/>
                </a:cubicBezTo>
                <a:cubicBezTo>
                  <a:pt x="7381324" y="413076"/>
                  <a:pt x="6432547" y="627960"/>
                  <a:pt x="5950381" y="650820"/>
                </a:cubicBezTo>
                <a:cubicBezTo>
                  <a:pt x="5468215" y="673680"/>
                  <a:pt x="5151957" y="624912"/>
                  <a:pt x="4488332" y="550236"/>
                </a:cubicBezTo>
                <a:cubicBezTo>
                  <a:pt x="3824705" y="475560"/>
                  <a:pt x="2689283" y="228673"/>
                  <a:pt x="1968627" y="202765"/>
                </a:cubicBezTo>
                <a:cubicBezTo>
                  <a:pt x="1247971" y="176857"/>
                  <a:pt x="679395" y="298777"/>
                  <a:pt x="164394" y="394789"/>
                </a:cubicBezTo>
                <a:cubicBezTo>
                  <a:pt x="116113" y="403790"/>
                  <a:pt x="60890" y="411518"/>
                  <a:pt x="892" y="418411"/>
                </a:cubicBezTo>
                <a:lnTo>
                  <a:pt x="0" y="418498"/>
                </a:lnTo>
                <a:lnTo>
                  <a:pt x="10069" y="293995"/>
                </a:lnTo>
                <a:lnTo>
                  <a:pt x="130150" y="278682"/>
                </a:lnTo>
                <a:cubicBezTo>
                  <a:pt x="516922" y="226044"/>
                  <a:pt x="1052548" y="134103"/>
                  <a:pt x="1404327" y="106030"/>
                </a:cubicBezTo>
                <a:cubicBezTo>
                  <a:pt x="1806359" y="73946"/>
                  <a:pt x="1848200" y="54695"/>
                  <a:pt x="2386667" y="106030"/>
                </a:cubicBezTo>
                <a:cubicBezTo>
                  <a:pt x="2925135" y="157365"/>
                  <a:pt x="3976604" y="361100"/>
                  <a:pt x="4635136" y="414038"/>
                </a:cubicBezTo>
                <a:cubicBezTo>
                  <a:pt x="5293669" y="466977"/>
                  <a:pt x="5742999" y="473394"/>
                  <a:pt x="6337860" y="423663"/>
                </a:cubicBezTo>
                <a:cubicBezTo>
                  <a:pt x="6932722" y="373933"/>
                  <a:pt x="7640371" y="186240"/>
                  <a:pt x="8204307" y="115655"/>
                </a:cubicBezTo>
                <a:cubicBezTo>
                  <a:pt x="8768243" y="45070"/>
                  <a:pt x="9221211" y="-3056"/>
                  <a:pt x="9721477" y="152"/>
                </a:cubicBezTo>
                <a:cubicBezTo>
                  <a:pt x="9846543" y="954"/>
                  <a:pt x="10001853" y="9777"/>
                  <a:pt x="10164468" y="22561"/>
                </a:cubicBezTo>
                <a:close/>
              </a:path>
            </a:pathLst>
          </a:custGeom>
          <a:solidFill>
            <a:schemeClr val="accent1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 dirty="0">
              <a:latin typeface="思源黑体 CN Bold" panose="02010600030101010101" pitchFamily="34" charset="-122"/>
              <a:ea typeface="思源黑体 CN Bold" panose="02010600030101010101" pitchFamily="34" charset="-122"/>
            </a:endParaRPr>
          </a:p>
        </p:txBody>
      </p:sp>
      <p:sp>
        <p:nvSpPr>
          <p:cNvPr id="3" name="Freeform 3"/>
          <p:cNvSpPr/>
          <p:nvPr/>
        </p:nvSpPr>
        <p:spPr>
          <a:xfrm rot="-5733623">
            <a:off x="-3504284" y="-2751131"/>
            <a:ext cx="4535076" cy="4675336"/>
          </a:xfrm>
          <a:custGeom>
            <a:avLst/>
            <a:gdLst/>
            <a:ahLst/>
            <a:cxnLst/>
            <a:rect l="l" t="t" r="r" b="b"/>
            <a:pathLst>
              <a:path w="4535076" h="4675336">
                <a:moveTo>
                  <a:pt x="0" y="0"/>
                </a:moveTo>
                <a:lnTo>
                  <a:pt x="4535076" y="0"/>
                </a:lnTo>
                <a:lnTo>
                  <a:pt x="4535076" y="4675336"/>
                </a:lnTo>
                <a:lnTo>
                  <a:pt x="0" y="4675336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 rot="0">
            <a:off x="779499" y="1834793"/>
            <a:ext cx="3679790" cy="8979204"/>
            <a:chOff x="0" y="0"/>
            <a:chExt cx="1310460" cy="319770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10460" cy="3197706"/>
            </a:xfrm>
            <a:custGeom>
              <a:avLst/>
              <a:gdLst/>
              <a:ahLst/>
              <a:cxnLst/>
              <a:rect l="l" t="t" r="r" b="b"/>
              <a:pathLst>
                <a:path w="1310460" h="3197706">
                  <a:moveTo>
                    <a:pt x="0" y="0"/>
                  </a:moveTo>
                  <a:lnTo>
                    <a:pt x="1310460" y="0"/>
                  </a:lnTo>
                  <a:lnTo>
                    <a:pt x="1310460" y="3197706"/>
                  </a:lnTo>
                  <a:lnTo>
                    <a:pt x="0" y="3197706"/>
                  </a:lnTo>
                  <a:close/>
                </a:path>
              </a:pathLst>
            </a:custGeom>
            <a:solidFill>
              <a:srgbClr val="FFFFFF">
                <a:alpha val="80000"/>
              </a:srgbClr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9525"/>
              <a:ext cx="1310460" cy="3188181"/>
            </a:xfrm>
            <a:prstGeom prst="rect">
              <a:avLst/>
            </a:prstGeom>
          </p:spPr>
          <p:txBody>
            <a:bodyPr lIns="37570" tIns="37570" rIns="37570" bIns="37570" rtlCol="0" anchor="ctr"/>
            <a:lstStyle/>
            <a:p>
              <a:pPr algn="ctr">
                <a:lnSpc>
                  <a:spcPts val="2180"/>
                </a:lnSpc>
              </a:pP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219200" y="6329680"/>
            <a:ext cx="2987040" cy="2748915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lvl="0" algn="just" fontAlgn="auto">
              <a:lnSpc>
                <a:spcPct val="130000"/>
              </a:lnSpc>
              <a:buClrTx/>
              <a:buSzTx/>
              <a:buFontTx/>
            </a:pPr>
            <a:r>
              <a:rPr lang="zh-CN" altLang="en-US" sz="3200" b="1" dirty="0"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学非遗、用非遗、秀非遗”</a:t>
            </a:r>
            <a:endParaRPr lang="zh-CN" altLang="en-US" sz="3200" b="1" u="none" strike="noStrike" dirty="0"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  <a:sym typeface="+mn-ea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97940" y="5448300"/>
            <a:ext cx="2644775" cy="681355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marL="0" lvl="0" indent="0" algn="l">
              <a:lnSpc>
                <a:spcPts val="4600"/>
              </a:lnSpc>
              <a:spcBef>
                <a:spcPct val="0"/>
              </a:spcBef>
            </a:pPr>
            <a:r>
              <a:rPr lang="zh-CN" altLang="en-US" sz="4400" b="1" spc="774">
                <a:solidFill>
                  <a:srgbClr val="8B2740"/>
                </a:solidFill>
                <a:latin typeface="华文中宋" panose="02010600040101010101" charset="-122"/>
                <a:ea typeface="华文中宋" panose="02010600040101010101" charset="-122"/>
                <a:cs typeface="字由点字小隶书" panose="00020600040101010101" charset="-122"/>
                <a:sym typeface="字由点字小隶书" panose="00020600040101010101" charset="-122"/>
              </a:rPr>
              <a:t>政策引导</a:t>
            </a:r>
            <a:endParaRPr lang="zh-CN" altLang="en-US" sz="4400" b="1" spc="774">
              <a:solidFill>
                <a:srgbClr val="8B2740"/>
              </a:solidFill>
              <a:latin typeface="华文中宋" panose="02010600040101010101" charset="-122"/>
              <a:ea typeface="华文中宋" panose="02010600040101010101" charset="-122"/>
              <a:cs typeface="字由点字小隶书" panose="00020600040101010101" charset="-122"/>
              <a:sym typeface="字由点字小隶书" panose="00020600040101010101" charset="-122"/>
            </a:endParaRPr>
          </a:p>
        </p:txBody>
      </p:sp>
      <p:grpSp>
        <p:nvGrpSpPr>
          <p:cNvPr id="9" name="Group 9"/>
          <p:cNvGrpSpPr>
            <a:grpSpLocks noChangeAspect="1"/>
          </p:cNvGrpSpPr>
          <p:nvPr/>
        </p:nvGrpSpPr>
        <p:grpSpPr>
          <a:xfrm rot="0">
            <a:off x="1068705" y="2129604"/>
            <a:ext cx="3130418" cy="3130418"/>
            <a:chOff x="0" y="0"/>
            <a:chExt cx="14840029" cy="14840029"/>
          </a:xfrm>
          <a:blipFill rotWithShape="1">
            <a:blip r:embed="rId2"/>
            <a:stretch>
              <a:fillRect/>
            </a:stretch>
          </a:blipFill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840031" cy="14840029"/>
            </a:xfrm>
            <a:custGeom>
              <a:avLst/>
              <a:gdLst/>
              <a:ahLst/>
              <a:cxnLst/>
              <a:rect l="l" t="t" r="r" b="b"/>
              <a:pathLst>
                <a:path w="14840031" h="14840029">
                  <a:moveTo>
                    <a:pt x="4600644" y="13683717"/>
                  </a:moveTo>
                  <a:cubicBezTo>
                    <a:pt x="5325050" y="14398144"/>
                    <a:pt x="6321449" y="14840029"/>
                    <a:pt x="7420015" y="14840029"/>
                  </a:cubicBezTo>
                  <a:cubicBezTo>
                    <a:pt x="8518580" y="14840029"/>
                    <a:pt x="9514979" y="14398144"/>
                    <a:pt x="10239385" y="13683717"/>
                  </a:cubicBezTo>
                  <a:cubicBezTo>
                    <a:pt x="10849335" y="13082169"/>
                    <a:pt x="11268311" y="12285571"/>
                    <a:pt x="11395146" y="11395145"/>
                  </a:cubicBezTo>
                  <a:cubicBezTo>
                    <a:pt x="12285571" y="11268308"/>
                    <a:pt x="13082170" y="10849333"/>
                    <a:pt x="13683718" y="10239383"/>
                  </a:cubicBezTo>
                  <a:cubicBezTo>
                    <a:pt x="14398146" y="9514976"/>
                    <a:pt x="14840031" y="8518578"/>
                    <a:pt x="14840031" y="7420013"/>
                  </a:cubicBezTo>
                  <a:cubicBezTo>
                    <a:pt x="14840031" y="6321447"/>
                    <a:pt x="14398146" y="5325050"/>
                    <a:pt x="13683718" y="4600643"/>
                  </a:cubicBezTo>
                  <a:cubicBezTo>
                    <a:pt x="13082170" y="3990693"/>
                    <a:pt x="12285573" y="3571717"/>
                    <a:pt x="11395146" y="3444881"/>
                  </a:cubicBezTo>
                  <a:cubicBezTo>
                    <a:pt x="11268311" y="2554456"/>
                    <a:pt x="10849336" y="1757859"/>
                    <a:pt x="10239385" y="1156311"/>
                  </a:cubicBezTo>
                  <a:cubicBezTo>
                    <a:pt x="9514978" y="441885"/>
                    <a:pt x="8518579" y="0"/>
                    <a:pt x="7420015" y="0"/>
                  </a:cubicBezTo>
                  <a:cubicBezTo>
                    <a:pt x="6321450" y="0"/>
                    <a:pt x="5325050" y="441885"/>
                    <a:pt x="4600645" y="1156313"/>
                  </a:cubicBezTo>
                  <a:cubicBezTo>
                    <a:pt x="3990694" y="1757862"/>
                    <a:pt x="3571719" y="2554459"/>
                    <a:pt x="3444884" y="3444884"/>
                  </a:cubicBezTo>
                  <a:cubicBezTo>
                    <a:pt x="2554459" y="3571720"/>
                    <a:pt x="1757862" y="3990696"/>
                    <a:pt x="1156314" y="4600646"/>
                  </a:cubicBezTo>
                  <a:cubicBezTo>
                    <a:pt x="441885" y="5325052"/>
                    <a:pt x="0" y="6321451"/>
                    <a:pt x="0" y="7420015"/>
                  </a:cubicBezTo>
                  <a:cubicBezTo>
                    <a:pt x="0" y="8518578"/>
                    <a:pt x="441885" y="9514977"/>
                    <a:pt x="1156313" y="10239384"/>
                  </a:cubicBezTo>
                  <a:cubicBezTo>
                    <a:pt x="1757862" y="10849335"/>
                    <a:pt x="2554459" y="11268311"/>
                    <a:pt x="3444884" y="11395146"/>
                  </a:cubicBezTo>
                  <a:cubicBezTo>
                    <a:pt x="3571719" y="12285571"/>
                    <a:pt x="3990694" y="13082169"/>
                    <a:pt x="4600644" y="13683717"/>
                  </a:cubicBezTo>
                  <a:close/>
                </a:path>
              </a:pathLst>
            </a:custGeom>
            <a:grpFill/>
          </p:spPr>
        </p:sp>
        <p:sp>
          <p:nvSpPr>
            <p:cNvPr id="11" name="Freeform 11"/>
            <p:cNvSpPr/>
            <p:nvPr/>
          </p:nvSpPr>
          <p:spPr>
            <a:xfrm>
              <a:off x="200383" y="200380"/>
              <a:ext cx="14439265" cy="14439266"/>
            </a:xfrm>
            <a:custGeom>
              <a:avLst/>
              <a:gdLst/>
              <a:ahLst/>
              <a:cxnLst/>
              <a:rect l="l" t="t" r="r" b="b"/>
              <a:pathLst>
                <a:path w="14439265" h="14439266">
                  <a:moveTo>
                    <a:pt x="4540968" y="13340665"/>
                  </a:moveTo>
                  <a:cubicBezTo>
                    <a:pt x="5229403" y="14019617"/>
                    <a:pt x="6175833" y="14439266"/>
                    <a:pt x="7219632" y="14439266"/>
                  </a:cubicBezTo>
                  <a:cubicBezTo>
                    <a:pt x="8263431" y="14439266"/>
                    <a:pt x="9209861" y="14019617"/>
                    <a:pt x="9898297" y="13340666"/>
                  </a:cubicBezTo>
                  <a:cubicBezTo>
                    <a:pt x="10512359" y="12735065"/>
                    <a:pt x="10922499" y="11921841"/>
                    <a:pt x="11014891" y="11014890"/>
                  </a:cubicBezTo>
                  <a:cubicBezTo>
                    <a:pt x="11921840" y="10922498"/>
                    <a:pt x="12735062" y="10512357"/>
                    <a:pt x="13340663" y="9898297"/>
                  </a:cubicBezTo>
                  <a:cubicBezTo>
                    <a:pt x="14019616" y="9209861"/>
                    <a:pt x="14439264" y="8263431"/>
                    <a:pt x="14439264" y="7219633"/>
                  </a:cubicBezTo>
                  <a:cubicBezTo>
                    <a:pt x="14439264" y="6175835"/>
                    <a:pt x="14019616" y="5229404"/>
                    <a:pt x="13340663" y="4540969"/>
                  </a:cubicBezTo>
                  <a:cubicBezTo>
                    <a:pt x="12735062" y="3926909"/>
                    <a:pt x="11921840" y="3516769"/>
                    <a:pt x="11014891" y="3424376"/>
                  </a:cubicBezTo>
                  <a:cubicBezTo>
                    <a:pt x="10922498" y="2517426"/>
                    <a:pt x="10512358" y="1704203"/>
                    <a:pt x="9898297" y="1098601"/>
                  </a:cubicBezTo>
                  <a:cubicBezTo>
                    <a:pt x="9209862" y="419650"/>
                    <a:pt x="8263431" y="0"/>
                    <a:pt x="7219632" y="0"/>
                  </a:cubicBezTo>
                  <a:cubicBezTo>
                    <a:pt x="6175833" y="0"/>
                    <a:pt x="5229403" y="419650"/>
                    <a:pt x="4540967" y="1098602"/>
                  </a:cubicBezTo>
                  <a:cubicBezTo>
                    <a:pt x="3926907" y="1704205"/>
                    <a:pt x="3516767" y="2517427"/>
                    <a:pt x="3424376" y="3424376"/>
                  </a:cubicBezTo>
                  <a:cubicBezTo>
                    <a:pt x="2517426" y="3516768"/>
                    <a:pt x="1704202" y="3926908"/>
                    <a:pt x="1098601" y="4540969"/>
                  </a:cubicBezTo>
                  <a:cubicBezTo>
                    <a:pt x="419650" y="5229404"/>
                    <a:pt x="0" y="6175834"/>
                    <a:pt x="0" y="7219632"/>
                  </a:cubicBezTo>
                  <a:cubicBezTo>
                    <a:pt x="0" y="8263431"/>
                    <a:pt x="419650" y="9209861"/>
                    <a:pt x="1098602" y="9898296"/>
                  </a:cubicBezTo>
                  <a:cubicBezTo>
                    <a:pt x="1704204" y="10512356"/>
                    <a:pt x="2517427" y="10922498"/>
                    <a:pt x="3424377" y="11014889"/>
                  </a:cubicBezTo>
                  <a:cubicBezTo>
                    <a:pt x="3516767" y="11921841"/>
                    <a:pt x="3926906" y="12735063"/>
                    <a:pt x="4540968" y="13340665"/>
                  </a:cubicBezTo>
                  <a:close/>
                </a:path>
              </a:pathLst>
            </a:custGeom>
            <a:grpFill/>
          </p:spPr>
        </p:sp>
        <p:sp>
          <p:nvSpPr>
            <p:cNvPr id="12" name="Freeform 12"/>
            <p:cNvSpPr/>
            <p:nvPr/>
          </p:nvSpPr>
          <p:spPr>
            <a:xfrm>
              <a:off x="562014" y="562014"/>
              <a:ext cx="13716001" cy="13715999"/>
            </a:xfrm>
            <a:custGeom>
              <a:avLst/>
              <a:gdLst/>
              <a:ahLst/>
              <a:cxnLst/>
              <a:rect l="l" t="t" r="r" b="b"/>
              <a:pathLst>
                <a:path w="13716001" h="13715999">
                  <a:moveTo>
                    <a:pt x="10311098" y="3404905"/>
                  </a:moveTo>
                  <a:cubicBezTo>
                    <a:pt x="10284950" y="1520004"/>
                    <a:pt x="8749117" y="0"/>
                    <a:pt x="6858001" y="0"/>
                  </a:cubicBezTo>
                  <a:cubicBezTo>
                    <a:pt x="4966884" y="0"/>
                    <a:pt x="3431050" y="1520004"/>
                    <a:pt x="3404905" y="3404905"/>
                  </a:cubicBezTo>
                  <a:cubicBezTo>
                    <a:pt x="1520004" y="3431052"/>
                    <a:pt x="0" y="4966887"/>
                    <a:pt x="0" y="6858001"/>
                  </a:cubicBezTo>
                  <a:cubicBezTo>
                    <a:pt x="0" y="8749115"/>
                    <a:pt x="1520004" y="10284950"/>
                    <a:pt x="3404905" y="10311096"/>
                  </a:cubicBezTo>
                  <a:cubicBezTo>
                    <a:pt x="3431050" y="12195998"/>
                    <a:pt x="4966885" y="13716000"/>
                    <a:pt x="6858001" y="13716000"/>
                  </a:cubicBezTo>
                  <a:cubicBezTo>
                    <a:pt x="8749115" y="13716000"/>
                    <a:pt x="10284950" y="12195998"/>
                    <a:pt x="10311099" y="10311096"/>
                  </a:cubicBezTo>
                  <a:cubicBezTo>
                    <a:pt x="12195998" y="10284949"/>
                    <a:pt x="13716001" y="8749114"/>
                    <a:pt x="13716001" y="6858000"/>
                  </a:cubicBezTo>
                  <a:cubicBezTo>
                    <a:pt x="13716001" y="4966886"/>
                    <a:pt x="12195997" y="3431052"/>
                    <a:pt x="10311098" y="3404905"/>
                  </a:cubicBezTo>
                  <a:close/>
                </a:path>
              </a:pathLst>
            </a:custGeom>
            <a:grpFill/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3" name="Group 13"/>
          <p:cNvGrpSpPr/>
          <p:nvPr/>
        </p:nvGrpSpPr>
        <p:grpSpPr>
          <a:xfrm rot="0">
            <a:off x="5049994" y="1834793"/>
            <a:ext cx="3679790" cy="8979204"/>
            <a:chOff x="0" y="0"/>
            <a:chExt cx="1310460" cy="319770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310460" cy="3197706"/>
            </a:xfrm>
            <a:custGeom>
              <a:avLst/>
              <a:gdLst/>
              <a:ahLst/>
              <a:cxnLst/>
              <a:rect l="l" t="t" r="r" b="b"/>
              <a:pathLst>
                <a:path w="1310460" h="3197706">
                  <a:moveTo>
                    <a:pt x="0" y="0"/>
                  </a:moveTo>
                  <a:lnTo>
                    <a:pt x="1310460" y="0"/>
                  </a:lnTo>
                  <a:lnTo>
                    <a:pt x="1310460" y="3197706"/>
                  </a:lnTo>
                  <a:lnTo>
                    <a:pt x="0" y="3197706"/>
                  </a:lnTo>
                  <a:close/>
                </a:path>
              </a:pathLst>
            </a:custGeom>
            <a:solidFill>
              <a:srgbClr val="FFFFFF">
                <a:alpha val="80000"/>
              </a:srgbClr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9525"/>
              <a:ext cx="1310460" cy="3188181"/>
            </a:xfrm>
            <a:prstGeom prst="rect">
              <a:avLst/>
            </a:prstGeom>
          </p:spPr>
          <p:txBody>
            <a:bodyPr lIns="37570" tIns="37570" rIns="37570" bIns="37570" rtlCol="0" anchor="ctr"/>
            <a:lstStyle/>
            <a:p>
              <a:pPr algn="ctr">
                <a:lnSpc>
                  <a:spcPts val="2180"/>
                </a:lnSpc>
              </a:pP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5410200" y="6286500"/>
            <a:ext cx="2958465" cy="2877185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algn="just" fontAlgn="auto">
              <a:lnSpc>
                <a:spcPct val="130000"/>
              </a:lnSpc>
              <a:buClrTx/>
              <a:buSzTx/>
              <a:buNone/>
            </a:pPr>
            <a:r>
              <a:rPr lang="zh-CN" altLang="en-US" sz="2800" b="1" dirty="0"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第二课堂、文化活动等形势进入校园，传播客家文化，进一步推动品牌影响力。</a:t>
            </a:r>
            <a:endParaRPr lang="zh-CN" altLang="en-US" sz="2800" b="1" u="none" strike="noStrike" dirty="0"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  <a:sym typeface="+mn-ea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5985510" y="5448300"/>
            <a:ext cx="2046605" cy="484505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marL="0" lvl="0" indent="0" algn="l">
              <a:lnSpc>
                <a:spcPts val="4600"/>
              </a:lnSpc>
              <a:spcBef>
                <a:spcPct val="0"/>
              </a:spcBef>
            </a:pPr>
            <a:r>
              <a:rPr lang="zh-CN" altLang="en-US" sz="4400" b="1" spc="774">
                <a:solidFill>
                  <a:srgbClr val="8B2740"/>
                </a:solidFill>
                <a:latin typeface="华文中宋" panose="02010600040101010101" charset="-122"/>
                <a:ea typeface="华文中宋" panose="02010600040101010101" charset="-122"/>
                <a:cs typeface="字由点字小隶书" panose="00020600040101010101" charset="-122"/>
                <a:sym typeface="字由点字小隶书" panose="00020600040101010101" charset="-122"/>
              </a:rPr>
              <a:t>进校园</a:t>
            </a:r>
            <a:endParaRPr lang="zh-CN" altLang="en-US" sz="3835" spc="774">
              <a:solidFill>
                <a:srgbClr val="8B2740"/>
              </a:solidFill>
              <a:latin typeface="华文中宋" panose="02010600040101010101" charset="-122"/>
              <a:ea typeface="华文中宋" panose="02010600040101010101" charset="-122"/>
              <a:cs typeface="字由点字小隶书" panose="00020600040101010101" charset="-122"/>
              <a:sym typeface="字由点字小隶书" panose="00020600040101010101" charset="-122"/>
            </a:endParaRPr>
          </a:p>
        </p:txBody>
      </p:sp>
      <p:grpSp>
        <p:nvGrpSpPr>
          <p:cNvPr id="18" name="Group 18"/>
          <p:cNvGrpSpPr>
            <a:grpSpLocks noChangeAspect="1"/>
          </p:cNvGrpSpPr>
          <p:nvPr/>
        </p:nvGrpSpPr>
        <p:grpSpPr>
          <a:xfrm rot="0">
            <a:off x="5324680" y="2069914"/>
            <a:ext cx="3130418" cy="3130418"/>
            <a:chOff x="0" y="0"/>
            <a:chExt cx="14840029" cy="14840029"/>
          </a:xfrm>
          <a:blipFill rotWithShape="1">
            <a:blip r:embed="rId3"/>
            <a:stretch>
              <a:fillRect/>
            </a:stretch>
          </a:blipFill>
        </p:grpSpPr>
        <p:sp>
          <p:nvSpPr>
            <p:cNvPr id="19" name="Freeform 19"/>
            <p:cNvSpPr/>
            <p:nvPr/>
          </p:nvSpPr>
          <p:spPr>
            <a:xfrm>
              <a:off x="0" y="0"/>
              <a:ext cx="14840031" cy="14840029"/>
            </a:xfrm>
            <a:custGeom>
              <a:avLst/>
              <a:gdLst/>
              <a:ahLst/>
              <a:cxnLst/>
              <a:rect l="l" t="t" r="r" b="b"/>
              <a:pathLst>
                <a:path w="14840031" h="14840029">
                  <a:moveTo>
                    <a:pt x="4600644" y="13683717"/>
                  </a:moveTo>
                  <a:cubicBezTo>
                    <a:pt x="5325050" y="14398144"/>
                    <a:pt x="6321449" y="14840029"/>
                    <a:pt x="7420015" y="14840029"/>
                  </a:cubicBezTo>
                  <a:cubicBezTo>
                    <a:pt x="8518580" y="14840029"/>
                    <a:pt x="9514979" y="14398144"/>
                    <a:pt x="10239385" y="13683717"/>
                  </a:cubicBezTo>
                  <a:cubicBezTo>
                    <a:pt x="10849335" y="13082169"/>
                    <a:pt x="11268311" y="12285571"/>
                    <a:pt x="11395146" y="11395145"/>
                  </a:cubicBezTo>
                  <a:cubicBezTo>
                    <a:pt x="12285571" y="11268308"/>
                    <a:pt x="13082170" y="10849333"/>
                    <a:pt x="13683718" y="10239383"/>
                  </a:cubicBezTo>
                  <a:cubicBezTo>
                    <a:pt x="14398146" y="9514976"/>
                    <a:pt x="14840031" y="8518578"/>
                    <a:pt x="14840031" y="7420013"/>
                  </a:cubicBezTo>
                  <a:cubicBezTo>
                    <a:pt x="14840031" y="6321447"/>
                    <a:pt x="14398146" y="5325050"/>
                    <a:pt x="13683718" y="4600643"/>
                  </a:cubicBezTo>
                  <a:cubicBezTo>
                    <a:pt x="13082170" y="3990693"/>
                    <a:pt x="12285573" y="3571717"/>
                    <a:pt x="11395146" y="3444881"/>
                  </a:cubicBezTo>
                  <a:cubicBezTo>
                    <a:pt x="11268311" y="2554456"/>
                    <a:pt x="10849336" y="1757859"/>
                    <a:pt x="10239385" y="1156311"/>
                  </a:cubicBezTo>
                  <a:cubicBezTo>
                    <a:pt x="9514978" y="441885"/>
                    <a:pt x="8518579" y="0"/>
                    <a:pt x="7420015" y="0"/>
                  </a:cubicBezTo>
                  <a:cubicBezTo>
                    <a:pt x="6321450" y="0"/>
                    <a:pt x="5325050" y="441885"/>
                    <a:pt x="4600645" y="1156313"/>
                  </a:cubicBezTo>
                  <a:cubicBezTo>
                    <a:pt x="3990694" y="1757862"/>
                    <a:pt x="3571719" y="2554459"/>
                    <a:pt x="3444884" y="3444884"/>
                  </a:cubicBezTo>
                  <a:cubicBezTo>
                    <a:pt x="2554459" y="3571720"/>
                    <a:pt x="1757862" y="3990696"/>
                    <a:pt x="1156314" y="4600646"/>
                  </a:cubicBezTo>
                  <a:cubicBezTo>
                    <a:pt x="441885" y="5325052"/>
                    <a:pt x="0" y="6321451"/>
                    <a:pt x="0" y="7420015"/>
                  </a:cubicBezTo>
                  <a:cubicBezTo>
                    <a:pt x="0" y="8518578"/>
                    <a:pt x="441885" y="9514977"/>
                    <a:pt x="1156313" y="10239384"/>
                  </a:cubicBezTo>
                  <a:cubicBezTo>
                    <a:pt x="1757862" y="10849335"/>
                    <a:pt x="2554459" y="11268311"/>
                    <a:pt x="3444884" y="11395146"/>
                  </a:cubicBezTo>
                  <a:cubicBezTo>
                    <a:pt x="3571719" y="12285571"/>
                    <a:pt x="3990694" y="13082169"/>
                    <a:pt x="4600644" y="13683717"/>
                  </a:cubicBezTo>
                  <a:close/>
                </a:path>
              </a:pathLst>
            </a:custGeom>
            <a:grpFill/>
          </p:spPr>
        </p:sp>
        <p:sp>
          <p:nvSpPr>
            <p:cNvPr id="20" name="Freeform 20"/>
            <p:cNvSpPr/>
            <p:nvPr/>
          </p:nvSpPr>
          <p:spPr>
            <a:xfrm>
              <a:off x="200383" y="200380"/>
              <a:ext cx="14439265" cy="14439266"/>
            </a:xfrm>
            <a:custGeom>
              <a:avLst/>
              <a:gdLst/>
              <a:ahLst/>
              <a:cxnLst/>
              <a:rect l="l" t="t" r="r" b="b"/>
              <a:pathLst>
                <a:path w="14439265" h="14439266">
                  <a:moveTo>
                    <a:pt x="4540968" y="13340665"/>
                  </a:moveTo>
                  <a:cubicBezTo>
                    <a:pt x="5229403" y="14019617"/>
                    <a:pt x="6175833" y="14439266"/>
                    <a:pt x="7219632" y="14439266"/>
                  </a:cubicBezTo>
                  <a:cubicBezTo>
                    <a:pt x="8263431" y="14439266"/>
                    <a:pt x="9209861" y="14019617"/>
                    <a:pt x="9898297" y="13340666"/>
                  </a:cubicBezTo>
                  <a:cubicBezTo>
                    <a:pt x="10512359" y="12735065"/>
                    <a:pt x="10922499" y="11921841"/>
                    <a:pt x="11014891" y="11014890"/>
                  </a:cubicBezTo>
                  <a:cubicBezTo>
                    <a:pt x="11921840" y="10922498"/>
                    <a:pt x="12735062" y="10512357"/>
                    <a:pt x="13340663" y="9898297"/>
                  </a:cubicBezTo>
                  <a:cubicBezTo>
                    <a:pt x="14019616" y="9209861"/>
                    <a:pt x="14439264" y="8263431"/>
                    <a:pt x="14439264" y="7219633"/>
                  </a:cubicBezTo>
                  <a:cubicBezTo>
                    <a:pt x="14439264" y="6175835"/>
                    <a:pt x="14019616" y="5229404"/>
                    <a:pt x="13340663" y="4540969"/>
                  </a:cubicBezTo>
                  <a:cubicBezTo>
                    <a:pt x="12735062" y="3926909"/>
                    <a:pt x="11921840" y="3516769"/>
                    <a:pt x="11014891" y="3424376"/>
                  </a:cubicBezTo>
                  <a:cubicBezTo>
                    <a:pt x="10922498" y="2517426"/>
                    <a:pt x="10512358" y="1704203"/>
                    <a:pt x="9898297" y="1098601"/>
                  </a:cubicBezTo>
                  <a:cubicBezTo>
                    <a:pt x="9209862" y="419650"/>
                    <a:pt x="8263431" y="0"/>
                    <a:pt x="7219632" y="0"/>
                  </a:cubicBezTo>
                  <a:cubicBezTo>
                    <a:pt x="6175833" y="0"/>
                    <a:pt x="5229403" y="419650"/>
                    <a:pt x="4540967" y="1098602"/>
                  </a:cubicBezTo>
                  <a:cubicBezTo>
                    <a:pt x="3926907" y="1704205"/>
                    <a:pt x="3516767" y="2517427"/>
                    <a:pt x="3424376" y="3424376"/>
                  </a:cubicBezTo>
                  <a:cubicBezTo>
                    <a:pt x="2517426" y="3516768"/>
                    <a:pt x="1704202" y="3926908"/>
                    <a:pt x="1098601" y="4540969"/>
                  </a:cubicBezTo>
                  <a:cubicBezTo>
                    <a:pt x="419650" y="5229404"/>
                    <a:pt x="0" y="6175834"/>
                    <a:pt x="0" y="7219632"/>
                  </a:cubicBezTo>
                  <a:cubicBezTo>
                    <a:pt x="0" y="8263431"/>
                    <a:pt x="419650" y="9209861"/>
                    <a:pt x="1098602" y="9898296"/>
                  </a:cubicBezTo>
                  <a:cubicBezTo>
                    <a:pt x="1704204" y="10512356"/>
                    <a:pt x="2517427" y="10922498"/>
                    <a:pt x="3424377" y="11014889"/>
                  </a:cubicBezTo>
                  <a:cubicBezTo>
                    <a:pt x="3516767" y="11921841"/>
                    <a:pt x="3926906" y="12735063"/>
                    <a:pt x="4540968" y="13340665"/>
                  </a:cubicBezTo>
                  <a:close/>
                </a:path>
              </a:pathLst>
            </a:custGeom>
            <a:grpFill/>
          </p:spPr>
        </p:sp>
        <p:sp>
          <p:nvSpPr>
            <p:cNvPr id="21" name="Freeform 21"/>
            <p:cNvSpPr/>
            <p:nvPr/>
          </p:nvSpPr>
          <p:spPr>
            <a:xfrm>
              <a:off x="562014" y="562014"/>
              <a:ext cx="13716001" cy="13715999"/>
            </a:xfrm>
            <a:custGeom>
              <a:avLst/>
              <a:gdLst/>
              <a:ahLst/>
              <a:cxnLst/>
              <a:rect l="l" t="t" r="r" b="b"/>
              <a:pathLst>
                <a:path w="13716001" h="13715999">
                  <a:moveTo>
                    <a:pt x="10311098" y="3404905"/>
                  </a:moveTo>
                  <a:cubicBezTo>
                    <a:pt x="10284950" y="1520004"/>
                    <a:pt x="8749117" y="0"/>
                    <a:pt x="6858001" y="0"/>
                  </a:cubicBezTo>
                  <a:cubicBezTo>
                    <a:pt x="4966884" y="0"/>
                    <a:pt x="3431050" y="1520004"/>
                    <a:pt x="3404905" y="3404905"/>
                  </a:cubicBezTo>
                  <a:cubicBezTo>
                    <a:pt x="1520004" y="3431052"/>
                    <a:pt x="0" y="4966887"/>
                    <a:pt x="0" y="6858001"/>
                  </a:cubicBezTo>
                  <a:cubicBezTo>
                    <a:pt x="0" y="8749115"/>
                    <a:pt x="1520004" y="10284950"/>
                    <a:pt x="3404905" y="10311096"/>
                  </a:cubicBezTo>
                  <a:cubicBezTo>
                    <a:pt x="3431050" y="12195998"/>
                    <a:pt x="4966885" y="13716000"/>
                    <a:pt x="6858001" y="13716000"/>
                  </a:cubicBezTo>
                  <a:cubicBezTo>
                    <a:pt x="8749115" y="13716000"/>
                    <a:pt x="10284950" y="12195998"/>
                    <a:pt x="10311099" y="10311096"/>
                  </a:cubicBezTo>
                  <a:cubicBezTo>
                    <a:pt x="12195998" y="10284949"/>
                    <a:pt x="13716001" y="8749114"/>
                    <a:pt x="13716001" y="6858000"/>
                  </a:cubicBezTo>
                  <a:cubicBezTo>
                    <a:pt x="13716001" y="4966886"/>
                    <a:pt x="12195997" y="3431052"/>
                    <a:pt x="10311098" y="3404905"/>
                  </a:cubicBezTo>
                  <a:close/>
                </a:path>
              </a:pathLst>
            </a:custGeom>
            <a:grpFill/>
          </p:spPr>
          <p:txBody>
            <a:bodyPr/>
            <a:p>
              <a:endParaRPr lang="zh-CN" altLang="en-US"/>
            </a:p>
          </p:txBody>
        </p:sp>
      </p:grpSp>
      <p:grpSp>
        <p:nvGrpSpPr>
          <p:cNvPr id="22" name="Group 22"/>
          <p:cNvGrpSpPr/>
          <p:nvPr/>
        </p:nvGrpSpPr>
        <p:grpSpPr>
          <a:xfrm rot="0">
            <a:off x="9345974" y="1834793"/>
            <a:ext cx="3679790" cy="8979204"/>
            <a:chOff x="0" y="0"/>
            <a:chExt cx="1310460" cy="319770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310460" cy="3197706"/>
            </a:xfrm>
            <a:custGeom>
              <a:avLst/>
              <a:gdLst/>
              <a:ahLst/>
              <a:cxnLst/>
              <a:rect l="l" t="t" r="r" b="b"/>
              <a:pathLst>
                <a:path w="1310460" h="3197706">
                  <a:moveTo>
                    <a:pt x="0" y="0"/>
                  </a:moveTo>
                  <a:lnTo>
                    <a:pt x="1310460" y="0"/>
                  </a:lnTo>
                  <a:lnTo>
                    <a:pt x="1310460" y="3197706"/>
                  </a:lnTo>
                  <a:lnTo>
                    <a:pt x="0" y="3197706"/>
                  </a:lnTo>
                  <a:close/>
                </a:path>
              </a:pathLst>
            </a:custGeom>
            <a:solidFill>
              <a:srgbClr val="FFFFFF">
                <a:alpha val="80000"/>
              </a:srgbClr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0" y="9525"/>
              <a:ext cx="1310460" cy="3188181"/>
            </a:xfrm>
            <a:prstGeom prst="rect">
              <a:avLst/>
            </a:prstGeom>
          </p:spPr>
          <p:txBody>
            <a:bodyPr lIns="37570" tIns="37570" rIns="37570" bIns="37570" rtlCol="0" anchor="ctr"/>
            <a:lstStyle/>
            <a:p>
              <a:pPr algn="ctr">
                <a:lnSpc>
                  <a:spcPts val="2180"/>
                </a:lnSpc>
              </a:pPr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9753600" y="6286500"/>
            <a:ext cx="2840355" cy="27984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安全手工包，</a:t>
            </a:r>
            <a:r>
              <a:rPr lang="zh-CN" altLang="zh-CN" sz="2800" b="1" kern="100" dirty="0">
                <a:solidFill>
                  <a:schemeClr val="tx1"/>
                </a:solidFill>
                <a:effectLst/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校园美育课程</a:t>
            </a:r>
            <a:endParaRPr lang="zh-CN" altLang="zh-CN" sz="2800" b="1" kern="100" dirty="0">
              <a:solidFill>
                <a:schemeClr val="tx1"/>
              </a:solidFill>
              <a:effectLst/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zh-CN" sz="2800" b="1" kern="100" dirty="0">
                <a:solidFill>
                  <a:schemeClr val="accent2">
                    <a:lumMod val="75000"/>
                  </a:schemeClr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【服装缝制体验】【服装缝制</a:t>
            </a:r>
            <a:r>
              <a:rPr lang="en-US" altLang="zh-CN" sz="2800" b="1" kern="100" dirty="0">
                <a:solidFill>
                  <a:schemeClr val="accent2">
                    <a:lumMod val="75000"/>
                  </a:schemeClr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+</a:t>
            </a:r>
            <a:r>
              <a:rPr lang="zh-CN" altLang="zh-CN" sz="2800" b="1" kern="100" dirty="0">
                <a:solidFill>
                  <a:schemeClr val="accent2">
                    <a:lumMod val="75000"/>
                  </a:schemeClr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娃娃</a:t>
            </a:r>
            <a:r>
              <a:rPr lang="en-US" altLang="zh-CN" sz="2800" b="1" kern="100" dirty="0" err="1">
                <a:solidFill>
                  <a:schemeClr val="accent2">
                    <a:lumMod val="75000"/>
                  </a:schemeClr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diy</a:t>
            </a:r>
            <a:r>
              <a:rPr lang="zh-CN" altLang="zh-CN" sz="2800" b="1" kern="100" dirty="0">
                <a:solidFill>
                  <a:schemeClr val="accent2">
                    <a:lumMod val="75000"/>
                  </a:schemeClr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体验】</a:t>
            </a:r>
            <a:endParaRPr lang="zh-CN" altLang="zh-CN" sz="2800" b="1" u="none" strike="noStrike" kern="100" dirty="0">
              <a:solidFill>
                <a:schemeClr val="accent2">
                  <a:lumMod val="75000"/>
                </a:schemeClr>
              </a:solidFill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  <a:sym typeface="+mn-ea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9906000" y="5448300"/>
            <a:ext cx="2709545" cy="5899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600"/>
              </a:lnSpc>
              <a:spcBef>
                <a:spcPct val="0"/>
              </a:spcBef>
            </a:pPr>
            <a:r>
              <a:rPr lang="zh-CN" altLang="en-US" sz="4400" b="1" spc="774">
                <a:solidFill>
                  <a:srgbClr val="8B2740"/>
                </a:solidFill>
                <a:latin typeface="华文中宋" panose="02010600040101010101" charset="-122"/>
                <a:ea typeface="华文中宋" panose="02010600040101010101" charset="-122"/>
                <a:cs typeface="字由点字小隶书" panose="00020600040101010101" charset="-122"/>
                <a:sym typeface="字由点字小隶书" panose="00020600040101010101" charset="-122"/>
              </a:rPr>
              <a:t>因材施教</a:t>
            </a:r>
            <a:endParaRPr lang="zh-CN" altLang="en-US" sz="3835" spc="774">
              <a:solidFill>
                <a:srgbClr val="8B2740"/>
              </a:solidFill>
              <a:latin typeface="华文中宋" panose="02010600040101010101" charset="-122"/>
              <a:ea typeface="华文中宋" panose="02010600040101010101" charset="-122"/>
              <a:cs typeface="字由点字小隶书" panose="00020600040101010101" charset="-122"/>
              <a:sym typeface="字由点字小隶书" panose="00020600040101010101" charset="-122"/>
            </a:endParaRPr>
          </a:p>
        </p:txBody>
      </p:sp>
      <p:grpSp>
        <p:nvGrpSpPr>
          <p:cNvPr id="30" name="Group 30"/>
          <p:cNvGrpSpPr>
            <a:grpSpLocks noChangeAspect="1"/>
          </p:cNvGrpSpPr>
          <p:nvPr/>
        </p:nvGrpSpPr>
        <p:grpSpPr>
          <a:xfrm rot="0">
            <a:off x="9620660" y="2069914"/>
            <a:ext cx="3130418" cy="3130418"/>
            <a:chOff x="0" y="0"/>
            <a:chExt cx="14840029" cy="14840029"/>
          </a:xfrm>
          <a:blipFill rotWithShape="1">
            <a:blip r:embed="rId4"/>
            <a:stretch>
              <a:fillRect/>
            </a:stretch>
          </a:blipFill>
        </p:grpSpPr>
        <p:sp>
          <p:nvSpPr>
            <p:cNvPr id="31" name="Freeform 31"/>
            <p:cNvSpPr/>
            <p:nvPr/>
          </p:nvSpPr>
          <p:spPr>
            <a:xfrm>
              <a:off x="0" y="0"/>
              <a:ext cx="14840031" cy="14840029"/>
            </a:xfrm>
            <a:custGeom>
              <a:avLst/>
              <a:gdLst/>
              <a:ahLst/>
              <a:cxnLst/>
              <a:rect l="l" t="t" r="r" b="b"/>
              <a:pathLst>
                <a:path w="14840031" h="14840029">
                  <a:moveTo>
                    <a:pt x="4600644" y="13683717"/>
                  </a:moveTo>
                  <a:cubicBezTo>
                    <a:pt x="5325050" y="14398144"/>
                    <a:pt x="6321449" y="14840029"/>
                    <a:pt x="7420015" y="14840029"/>
                  </a:cubicBezTo>
                  <a:cubicBezTo>
                    <a:pt x="8518580" y="14840029"/>
                    <a:pt x="9514979" y="14398144"/>
                    <a:pt x="10239385" y="13683717"/>
                  </a:cubicBezTo>
                  <a:cubicBezTo>
                    <a:pt x="10849335" y="13082169"/>
                    <a:pt x="11268311" y="12285571"/>
                    <a:pt x="11395146" y="11395145"/>
                  </a:cubicBezTo>
                  <a:cubicBezTo>
                    <a:pt x="12285571" y="11268308"/>
                    <a:pt x="13082170" y="10849333"/>
                    <a:pt x="13683718" y="10239383"/>
                  </a:cubicBezTo>
                  <a:cubicBezTo>
                    <a:pt x="14398146" y="9514976"/>
                    <a:pt x="14840031" y="8518578"/>
                    <a:pt x="14840031" y="7420013"/>
                  </a:cubicBezTo>
                  <a:cubicBezTo>
                    <a:pt x="14840031" y="6321447"/>
                    <a:pt x="14398146" y="5325050"/>
                    <a:pt x="13683718" y="4600643"/>
                  </a:cubicBezTo>
                  <a:cubicBezTo>
                    <a:pt x="13082170" y="3990693"/>
                    <a:pt x="12285573" y="3571717"/>
                    <a:pt x="11395146" y="3444881"/>
                  </a:cubicBezTo>
                  <a:cubicBezTo>
                    <a:pt x="11268311" y="2554456"/>
                    <a:pt x="10849336" y="1757859"/>
                    <a:pt x="10239385" y="1156311"/>
                  </a:cubicBezTo>
                  <a:cubicBezTo>
                    <a:pt x="9514978" y="441885"/>
                    <a:pt x="8518579" y="0"/>
                    <a:pt x="7420015" y="0"/>
                  </a:cubicBezTo>
                  <a:cubicBezTo>
                    <a:pt x="6321450" y="0"/>
                    <a:pt x="5325050" y="441885"/>
                    <a:pt x="4600645" y="1156313"/>
                  </a:cubicBezTo>
                  <a:cubicBezTo>
                    <a:pt x="3990694" y="1757862"/>
                    <a:pt x="3571719" y="2554459"/>
                    <a:pt x="3444884" y="3444884"/>
                  </a:cubicBezTo>
                  <a:cubicBezTo>
                    <a:pt x="2554459" y="3571720"/>
                    <a:pt x="1757862" y="3990696"/>
                    <a:pt x="1156314" y="4600646"/>
                  </a:cubicBezTo>
                  <a:cubicBezTo>
                    <a:pt x="441885" y="5325052"/>
                    <a:pt x="0" y="6321451"/>
                    <a:pt x="0" y="7420015"/>
                  </a:cubicBezTo>
                  <a:cubicBezTo>
                    <a:pt x="0" y="8518578"/>
                    <a:pt x="441885" y="9514977"/>
                    <a:pt x="1156313" y="10239384"/>
                  </a:cubicBezTo>
                  <a:cubicBezTo>
                    <a:pt x="1757862" y="10849335"/>
                    <a:pt x="2554459" y="11268311"/>
                    <a:pt x="3444884" y="11395146"/>
                  </a:cubicBezTo>
                  <a:cubicBezTo>
                    <a:pt x="3571719" y="12285571"/>
                    <a:pt x="3990694" y="13082169"/>
                    <a:pt x="4600644" y="13683717"/>
                  </a:cubicBezTo>
                  <a:close/>
                </a:path>
              </a:pathLst>
            </a:custGeom>
            <a:grpFill/>
          </p:spPr>
        </p:sp>
        <p:sp>
          <p:nvSpPr>
            <p:cNvPr id="32" name="Freeform 32"/>
            <p:cNvSpPr/>
            <p:nvPr/>
          </p:nvSpPr>
          <p:spPr>
            <a:xfrm>
              <a:off x="200383" y="200380"/>
              <a:ext cx="14439265" cy="14439266"/>
            </a:xfrm>
            <a:custGeom>
              <a:avLst/>
              <a:gdLst/>
              <a:ahLst/>
              <a:cxnLst/>
              <a:rect l="l" t="t" r="r" b="b"/>
              <a:pathLst>
                <a:path w="14439265" h="14439266">
                  <a:moveTo>
                    <a:pt x="4540968" y="13340665"/>
                  </a:moveTo>
                  <a:cubicBezTo>
                    <a:pt x="5229403" y="14019617"/>
                    <a:pt x="6175833" y="14439266"/>
                    <a:pt x="7219632" y="14439266"/>
                  </a:cubicBezTo>
                  <a:cubicBezTo>
                    <a:pt x="8263431" y="14439266"/>
                    <a:pt x="9209861" y="14019617"/>
                    <a:pt x="9898297" y="13340666"/>
                  </a:cubicBezTo>
                  <a:cubicBezTo>
                    <a:pt x="10512359" y="12735065"/>
                    <a:pt x="10922499" y="11921841"/>
                    <a:pt x="11014891" y="11014890"/>
                  </a:cubicBezTo>
                  <a:cubicBezTo>
                    <a:pt x="11921840" y="10922498"/>
                    <a:pt x="12735062" y="10512357"/>
                    <a:pt x="13340663" y="9898297"/>
                  </a:cubicBezTo>
                  <a:cubicBezTo>
                    <a:pt x="14019616" y="9209861"/>
                    <a:pt x="14439264" y="8263431"/>
                    <a:pt x="14439264" y="7219633"/>
                  </a:cubicBezTo>
                  <a:cubicBezTo>
                    <a:pt x="14439264" y="6175835"/>
                    <a:pt x="14019616" y="5229404"/>
                    <a:pt x="13340663" y="4540969"/>
                  </a:cubicBezTo>
                  <a:cubicBezTo>
                    <a:pt x="12735062" y="3926909"/>
                    <a:pt x="11921840" y="3516769"/>
                    <a:pt x="11014891" y="3424376"/>
                  </a:cubicBezTo>
                  <a:cubicBezTo>
                    <a:pt x="10922498" y="2517426"/>
                    <a:pt x="10512358" y="1704203"/>
                    <a:pt x="9898297" y="1098601"/>
                  </a:cubicBezTo>
                  <a:cubicBezTo>
                    <a:pt x="9209862" y="419650"/>
                    <a:pt x="8263431" y="0"/>
                    <a:pt x="7219632" y="0"/>
                  </a:cubicBezTo>
                  <a:cubicBezTo>
                    <a:pt x="6175833" y="0"/>
                    <a:pt x="5229403" y="419650"/>
                    <a:pt x="4540967" y="1098602"/>
                  </a:cubicBezTo>
                  <a:cubicBezTo>
                    <a:pt x="3926907" y="1704205"/>
                    <a:pt x="3516767" y="2517427"/>
                    <a:pt x="3424376" y="3424376"/>
                  </a:cubicBezTo>
                  <a:cubicBezTo>
                    <a:pt x="2517426" y="3516768"/>
                    <a:pt x="1704202" y="3926908"/>
                    <a:pt x="1098601" y="4540969"/>
                  </a:cubicBezTo>
                  <a:cubicBezTo>
                    <a:pt x="419650" y="5229404"/>
                    <a:pt x="0" y="6175834"/>
                    <a:pt x="0" y="7219632"/>
                  </a:cubicBezTo>
                  <a:cubicBezTo>
                    <a:pt x="0" y="8263431"/>
                    <a:pt x="419650" y="9209861"/>
                    <a:pt x="1098602" y="9898296"/>
                  </a:cubicBezTo>
                  <a:cubicBezTo>
                    <a:pt x="1704204" y="10512356"/>
                    <a:pt x="2517427" y="10922498"/>
                    <a:pt x="3424377" y="11014889"/>
                  </a:cubicBezTo>
                  <a:cubicBezTo>
                    <a:pt x="3516767" y="11921841"/>
                    <a:pt x="3926906" y="12735063"/>
                    <a:pt x="4540968" y="13340665"/>
                  </a:cubicBezTo>
                  <a:close/>
                </a:path>
              </a:pathLst>
            </a:custGeom>
            <a:grpFill/>
          </p:spPr>
        </p:sp>
        <p:sp>
          <p:nvSpPr>
            <p:cNvPr id="33" name="Freeform 33"/>
            <p:cNvSpPr/>
            <p:nvPr/>
          </p:nvSpPr>
          <p:spPr>
            <a:xfrm>
              <a:off x="562014" y="562014"/>
              <a:ext cx="13716001" cy="13715999"/>
            </a:xfrm>
            <a:custGeom>
              <a:avLst/>
              <a:gdLst/>
              <a:ahLst/>
              <a:cxnLst/>
              <a:rect l="l" t="t" r="r" b="b"/>
              <a:pathLst>
                <a:path w="13716001" h="13715999">
                  <a:moveTo>
                    <a:pt x="10311098" y="3404905"/>
                  </a:moveTo>
                  <a:cubicBezTo>
                    <a:pt x="10284950" y="1520004"/>
                    <a:pt x="8749117" y="0"/>
                    <a:pt x="6858001" y="0"/>
                  </a:cubicBezTo>
                  <a:cubicBezTo>
                    <a:pt x="4966884" y="0"/>
                    <a:pt x="3431050" y="1520004"/>
                    <a:pt x="3404905" y="3404905"/>
                  </a:cubicBezTo>
                  <a:cubicBezTo>
                    <a:pt x="1520004" y="3431052"/>
                    <a:pt x="0" y="4966887"/>
                    <a:pt x="0" y="6858001"/>
                  </a:cubicBezTo>
                  <a:cubicBezTo>
                    <a:pt x="0" y="8749115"/>
                    <a:pt x="1520004" y="10284950"/>
                    <a:pt x="3404905" y="10311096"/>
                  </a:cubicBezTo>
                  <a:cubicBezTo>
                    <a:pt x="3431050" y="12195998"/>
                    <a:pt x="4966885" y="13716000"/>
                    <a:pt x="6858001" y="13716000"/>
                  </a:cubicBezTo>
                  <a:cubicBezTo>
                    <a:pt x="8749115" y="13716000"/>
                    <a:pt x="10284950" y="12195998"/>
                    <a:pt x="10311099" y="10311096"/>
                  </a:cubicBezTo>
                  <a:cubicBezTo>
                    <a:pt x="12195998" y="10284949"/>
                    <a:pt x="13716001" y="8749114"/>
                    <a:pt x="13716001" y="6858000"/>
                  </a:cubicBezTo>
                  <a:cubicBezTo>
                    <a:pt x="13716001" y="4966886"/>
                    <a:pt x="12195997" y="3431052"/>
                    <a:pt x="10311098" y="3404905"/>
                  </a:cubicBezTo>
                  <a:close/>
                </a:path>
              </a:pathLst>
            </a:custGeom>
            <a:grpFill/>
          </p:spPr>
        </p:sp>
      </p:grpSp>
      <p:sp>
        <p:nvSpPr>
          <p:cNvPr id="46" name="TextBox 6"/>
          <p:cNvSpPr txBox="1"/>
          <p:nvPr/>
        </p:nvSpPr>
        <p:spPr>
          <a:xfrm>
            <a:off x="1028700" y="619591"/>
            <a:ext cx="16018357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p>
            <a:pPr marL="0" lvl="0" indent="0" algn="just">
              <a:lnSpc>
                <a:spcPts val="5630"/>
              </a:lnSpc>
              <a:spcBef>
                <a:spcPct val="0"/>
              </a:spcBef>
            </a:pPr>
            <a:r>
              <a:rPr lang="zh-CN" altLang="en-US" sz="5410" b="1">
                <a:solidFill>
                  <a:srgbClr val="2E3239"/>
                </a:solidFill>
                <a:latin typeface="华文中宋" panose="02010600040101010101" charset="-122"/>
                <a:ea typeface="华文中宋" panose="02010600040101010101" charset="-122"/>
                <a:cs typeface="造字工房刻宋体 粗体" charset="-122"/>
                <a:sym typeface="造字工房刻宋体 粗体" charset="-122"/>
              </a:rPr>
              <a:t>非遗进校园</a:t>
            </a:r>
            <a:endParaRPr lang="zh-CN" altLang="en-US" sz="5410" b="1">
              <a:solidFill>
                <a:srgbClr val="2E3239"/>
              </a:solidFill>
              <a:latin typeface="华文中宋" panose="02010600040101010101" charset="-122"/>
              <a:ea typeface="华文中宋" panose="02010600040101010101" charset="-122"/>
              <a:cs typeface="造字工房刻宋体 粗体" charset="-122"/>
              <a:sym typeface="造字工房刻宋体 粗体" charset="-122"/>
            </a:endParaRPr>
          </a:p>
        </p:txBody>
      </p:sp>
      <p:pic>
        <p:nvPicPr>
          <p:cNvPr id="56" name="图片 5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56340" y="190500"/>
            <a:ext cx="1986915" cy="1450340"/>
          </a:xfrm>
          <a:prstGeom prst="rect">
            <a:avLst/>
          </a:prstGeom>
        </p:spPr>
      </p:pic>
      <p:pic>
        <p:nvPicPr>
          <p:cNvPr id="54" name="图片 5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92000" y="114300"/>
            <a:ext cx="2072005" cy="1375410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3716000" y="367030"/>
            <a:ext cx="1791970" cy="850265"/>
          </a:xfrm>
          <a:prstGeom prst="rect">
            <a:avLst/>
          </a:prstGeom>
        </p:spPr>
      </p:pic>
      <p:sp>
        <p:nvSpPr>
          <p:cNvPr id="57" name="文本框 56"/>
          <p:cNvSpPr txBox="1"/>
          <p:nvPr/>
        </p:nvSpPr>
        <p:spPr>
          <a:xfrm>
            <a:off x="15392400" y="599440"/>
            <a:ext cx="3148965" cy="70675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zh-CN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——广东传统客家服饰</a:t>
            </a:r>
            <a:endParaRPr lang="en-US" altLang="zh-CN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en-US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          </a:t>
            </a:r>
            <a:r>
              <a:rPr lang="zh-CN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体验创意新路径 </a:t>
            </a:r>
            <a:endParaRPr lang="zh-CN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3" name="图片 5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411200" y="1714500"/>
            <a:ext cx="4921250" cy="4624070"/>
          </a:xfrm>
          <a:prstGeom prst="rect">
            <a:avLst/>
          </a:prstGeom>
        </p:spPr>
      </p:pic>
      <p:sp>
        <p:nvSpPr>
          <p:cNvPr id="58" name="八边形 57"/>
          <p:cNvSpPr/>
          <p:nvPr/>
        </p:nvSpPr>
        <p:spPr>
          <a:xfrm>
            <a:off x="13343255" y="6325870"/>
            <a:ext cx="4724400" cy="3314700"/>
          </a:xfrm>
          <a:prstGeom prst="octagon">
            <a:avLst/>
          </a:prstGeom>
          <a:solidFill>
            <a:schemeClr val="bg2">
              <a:alpha val="71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9" name="文本框 58"/>
          <p:cNvSpPr txBox="1"/>
          <p:nvPr/>
        </p:nvSpPr>
        <p:spPr>
          <a:xfrm>
            <a:off x="13548995" y="6841490"/>
            <a:ext cx="4511040" cy="23837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</a:pPr>
            <a:r>
              <a:rPr lang="en-US" altLang="zh-CN" sz="5400" b="1" kern="100" dirty="0">
                <a:solidFill>
                  <a:schemeClr val="tx2">
                    <a:lumMod val="50000"/>
                  </a:schemeClr>
                </a:solidFill>
                <a:effectLst/>
                <a:latin typeface="锐字工房云字库锐宋粗GBK" panose="02010604000000000000" charset="-122"/>
                <a:ea typeface="锐字工房云字库锐宋粗GBK" panose="02010604000000000000" charset="-122"/>
                <a:cs typeface="锐字工房云字库锐宋粗GBK" panose="02010604000000000000" charset="-122"/>
                <a:sym typeface="+mn-ea"/>
              </a:rPr>
              <a:t>10+</a:t>
            </a:r>
            <a:r>
              <a:rPr lang="zh-CN" altLang="en-US" sz="3600" b="1" kern="100" dirty="0">
                <a:solidFill>
                  <a:schemeClr val="tx2">
                    <a:lumMod val="50000"/>
                  </a:schemeClr>
                </a:solidFill>
                <a:effectLst/>
                <a:latin typeface="锐字工房云字库锐宋粗GBK" panose="02010604000000000000" charset="-122"/>
                <a:ea typeface="锐字工房云字库锐宋粗GBK" panose="02010604000000000000" charset="-122"/>
                <a:cs typeface="锐字工房云字库锐宋粗GBK" panose="02010604000000000000" charset="-122"/>
                <a:sym typeface="+mn-ea"/>
              </a:rPr>
              <a:t>中小学</a:t>
            </a:r>
            <a:r>
              <a:rPr lang="en-US" altLang="zh-CN" sz="3600" b="1" kern="100" dirty="0">
                <a:solidFill>
                  <a:schemeClr val="tx2">
                    <a:lumMod val="50000"/>
                  </a:schemeClr>
                </a:solidFill>
                <a:effectLst/>
                <a:latin typeface="锐字工房云字库锐宋粗GBK" panose="02010604000000000000" charset="-122"/>
                <a:ea typeface="锐字工房云字库锐宋粗GBK" panose="02010604000000000000" charset="-122"/>
                <a:cs typeface="锐字工房云字库锐宋粗GBK" panose="02010604000000000000" charset="-122"/>
                <a:sym typeface="+mn-ea"/>
              </a:rPr>
              <a:t>“</a:t>
            </a:r>
            <a:r>
              <a:rPr lang="zh-CN" altLang="en-US" sz="3600" b="1" kern="100" dirty="0">
                <a:solidFill>
                  <a:schemeClr val="tx2">
                    <a:lumMod val="50000"/>
                  </a:schemeClr>
                </a:solidFill>
                <a:effectLst/>
                <a:latin typeface="锐字工房云字库锐宋粗GBK" panose="02010604000000000000" charset="-122"/>
                <a:ea typeface="锐字工房云字库锐宋粗GBK" panose="02010604000000000000" charset="-122"/>
                <a:cs typeface="锐字工房云字库锐宋粗GBK" panose="02010604000000000000" charset="-122"/>
                <a:sym typeface="+mn-ea"/>
              </a:rPr>
              <a:t>非遗进校园</a:t>
            </a:r>
            <a:r>
              <a:rPr lang="en-US" altLang="zh-CN" sz="3600" b="1" kern="100" dirty="0">
                <a:solidFill>
                  <a:schemeClr val="tx2">
                    <a:lumMod val="50000"/>
                  </a:schemeClr>
                </a:solidFill>
                <a:effectLst/>
                <a:latin typeface="锐字工房云字库锐宋粗GBK" panose="02010604000000000000" charset="-122"/>
                <a:ea typeface="锐字工房云字库锐宋粗GBK" panose="02010604000000000000" charset="-122"/>
                <a:cs typeface="锐字工房云字库锐宋粗GBK" panose="02010604000000000000" charset="-122"/>
                <a:sym typeface="+mn-ea"/>
              </a:rPr>
              <a:t>”</a:t>
            </a:r>
            <a:r>
              <a:rPr lang="zh-CN" altLang="en-US" sz="3600" b="1" kern="100" dirty="0">
                <a:solidFill>
                  <a:schemeClr val="tx2">
                    <a:lumMod val="50000"/>
                  </a:schemeClr>
                </a:solidFill>
                <a:effectLst/>
                <a:latin typeface="锐字工房云字库锐宋粗GBK" panose="02010604000000000000" charset="-122"/>
                <a:ea typeface="锐字工房云字库锐宋粗GBK" panose="02010604000000000000" charset="-122"/>
                <a:cs typeface="锐字工房云字库锐宋粗GBK" panose="02010604000000000000" charset="-122"/>
                <a:sym typeface="+mn-ea"/>
              </a:rPr>
              <a:t>活动接洽中</a:t>
            </a:r>
            <a:endParaRPr lang="zh-CN" altLang="en-US" sz="3200" b="1" kern="100" dirty="0">
              <a:solidFill>
                <a:schemeClr val="tx2">
                  <a:lumMod val="50000"/>
                </a:schemeClr>
              </a:solidFill>
              <a:effectLst/>
              <a:latin typeface="锐字工房云字库锐宋粗GBK" panose="02010604000000000000" charset="-122"/>
              <a:ea typeface="锐字工房云字库锐宋粗GBK" panose="02010604000000000000" charset="-122"/>
              <a:cs typeface="锐字工房云字库锐宋粗GBK" panose="02010604000000000000" charset="-122"/>
              <a:sym typeface="+mn-ea"/>
            </a:endParaRPr>
          </a:p>
          <a:p>
            <a:endParaRPr lang="zh-CN" altLang="en-US" sz="3200" b="1" kern="100" dirty="0">
              <a:solidFill>
                <a:schemeClr val="tx2">
                  <a:lumMod val="50000"/>
                </a:schemeClr>
              </a:solidFill>
              <a:effectLst/>
              <a:latin typeface="锐字工房云字库锐宋粗GBK" panose="02010604000000000000" charset="-122"/>
              <a:ea typeface="锐字工房云字库锐宋粗GBK" panose="02010604000000000000" charset="-122"/>
              <a:cs typeface="锐字工房云字库锐宋粗GBK" panose="02010604000000000000" charset="-122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extBox 3"/>
          <p:cNvSpPr txBox="1"/>
          <p:nvPr/>
        </p:nvSpPr>
        <p:spPr>
          <a:xfrm>
            <a:off x="12649200" y="1257300"/>
            <a:ext cx="5448300" cy="9406255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p>
            <a:pPr algn="r">
              <a:lnSpc>
                <a:spcPts val="7170"/>
              </a:lnSpc>
            </a:pPr>
            <a:r>
              <a:rPr lang="zh-CN" altLang="en-US" sz="7170" spc="-387">
                <a:ln>
                  <a:noFill/>
                </a:ln>
                <a:solidFill>
                  <a:schemeClr val="tx1">
                    <a:lumMod val="50000"/>
                    <a:lumOff val="50000"/>
                    <a:alpha val="4706"/>
                  </a:schemeClr>
                </a:solidFill>
                <a:latin typeface="方正舒体" panose="02010601030101010101" charset="-122"/>
                <a:ea typeface="方正舒体" panose="02010601030101010101" charset="-122"/>
                <a:cs typeface="Liu Jian Mao Cao" panose="00000500000000000000"/>
                <a:sym typeface="Liu Jian Mao Cao" panose="00000500000000000000"/>
              </a:rPr>
              <a:t>让非遗走出历史、走进当下、走向未来，既不能蹴而就，也不能一劳永逸，必须遵循非遗保护传承规律，让非遗在保护传承中绽放光彩</a:t>
            </a:r>
            <a:endParaRPr lang="zh-CN" altLang="en-US" sz="7170" spc="-387">
              <a:ln>
                <a:noFill/>
              </a:ln>
              <a:solidFill>
                <a:schemeClr val="tx1">
                  <a:lumMod val="50000"/>
                  <a:lumOff val="50000"/>
                  <a:alpha val="4706"/>
                </a:schemeClr>
              </a:solidFill>
              <a:latin typeface="方正舒体" panose="02010601030101010101" charset="-122"/>
              <a:ea typeface="方正舒体" panose="02010601030101010101" charset="-122"/>
              <a:cs typeface="Liu Jian Mao Cao" panose="00000500000000000000"/>
              <a:sym typeface="Liu Jian Mao Cao" panose="00000500000000000000"/>
            </a:endParaRPr>
          </a:p>
        </p:txBody>
      </p:sp>
      <p:sp>
        <p:nvSpPr>
          <p:cNvPr id="3" name="Freeform 3"/>
          <p:cNvSpPr/>
          <p:nvPr/>
        </p:nvSpPr>
        <p:spPr>
          <a:xfrm rot="-5733623">
            <a:off x="-3504284" y="-2751131"/>
            <a:ext cx="4535076" cy="4675336"/>
          </a:xfrm>
          <a:custGeom>
            <a:avLst/>
            <a:gdLst/>
            <a:ahLst/>
            <a:cxnLst/>
            <a:rect l="l" t="t" r="r" b="b"/>
            <a:pathLst>
              <a:path w="4535076" h="4675336">
                <a:moveTo>
                  <a:pt x="0" y="0"/>
                </a:moveTo>
                <a:lnTo>
                  <a:pt x="4535076" y="0"/>
                </a:lnTo>
                <a:lnTo>
                  <a:pt x="4535076" y="4675336"/>
                </a:lnTo>
                <a:lnTo>
                  <a:pt x="0" y="4675336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27" name="TextBox 6"/>
          <p:cNvSpPr txBox="1"/>
          <p:nvPr/>
        </p:nvSpPr>
        <p:spPr>
          <a:xfrm>
            <a:off x="1028700" y="619591"/>
            <a:ext cx="16018357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p>
            <a:pPr marL="0" lvl="0" indent="0" algn="just">
              <a:lnSpc>
                <a:spcPts val="5630"/>
              </a:lnSpc>
              <a:spcBef>
                <a:spcPct val="0"/>
              </a:spcBef>
            </a:pPr>
            <a:r>
              <a:rPr lang="zh-CN" altLang="en-US" sz="5410" b="1">
                <a:solidFill>
                  <a:srgbClr val="2E3239"/>
                </a:solidFill>
                <a:latin typeface="华文中宋" panose="02010600040101010101" charset="-122"/>
                <a:ea typeface="华文中宋" panose="02010600040101010101" charset="-122"/>
                <a:cs typeface="造字工房刻宋体 粗体" charset="-122"/>
                <a:sym typeface="造字工房刻宋体 粗体" charset="-122"/>
              </a:rPr>
              <a:t>店中店模式</a:t>
            </a:r>
            <a:endParaRPr lang="zh-CN" altLang="en-US" sz="5410" b="1">
              <a:solidFill>
                <a:srgbClr val="2E3239"/>
              </a:solidFill>
              <a:latin typeface="华文中宋" panose="02010600040101010101" charset="-122"/>
              <a:ea typeface="华文中宋" panose="02010600040101010101" charset="-122"/>
              <a:cs typeface="造字工房刻宋体 粗体" charset="-122"/>
              <a:sym typeface="造字工房刻宋体 粗体" charset="-122"/>
            </a:endParaRPr>
          </a:p>
        </p:txBody>
      </p:sp>
      <p:pic>
        <p:nvPicPr>
          <p:cNvPr id="56" name="图片 5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56340" y="190500"/>
            <a:ext cx="1986915" cy="1450340"/>
          </a:xfrm>
          <a:prstGeom prst="rect">
            <a:avLst/>
          </a:prstGeom>
        </p:spPr>
      </p:pic>
      <p:pic>
        <p:nvPicPr>
          <p:cNvPr id="54" name="图片 5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114300"/>
            <a:ext cx="2072005" cy="1375410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3716000" y="367030"/>
            <a:ext cx="1791970" cy="850265"/>
          </a:xfrm>
          <a:prstGeom prst="rect">
            <a:avLst/>
          </a:prstGeom>
        </p:spPr>
      </p:pic>
      <p:sp>
        <p:nvSpPr>
          <p:cNvPr id="57" name="文本框 56"/>
          <p:cNvSpPr txBox="1"/>
          <p:nvPr/>
        </p:nvSpPr>
        <p:spPr>
          <a:xfrm>
            <a:off x="15392400" y="599440"/>
            <a:ext cx="3148965" cy="70675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zh-CN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——广东传统客家服饰</a:t>
            </a:r>
            <a:endParaRPr lang="en-US" altLang="zh-CN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en-US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          </a:t>
            </a:r>
            <a:r>
              <a:rPr lang="zh-CN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体验创意新路径 </a:t>
            </a:r>
            <a:endParaRPr lang="zh-CN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6" name="组合 45"/>
          <p:cNvGrpSpPr/>
          <p:nvPr/>
        </p:nvGrpSpPr>
        <p:grpSpPr>
          <a:xfrm rot="0">
            <a:off x="1090295" y="1866900"/>
            <a:ext cx="4008213" cy="7523480"/>
            <a:chOff x="515793" y="1484784"/>
            <a:chExt cx="2698041" cy="4681336"/>
          </a:xfrm>
        </p:grpSpPr>
        <p:sp>
          <p:nvSpPr>
            <p:cNvPr id="47" name="矩形 46"/>
            <p:cNvSpPr/>
            <p:nvPr/>
          </p:nvSpPr>
          <p:spPr>
            <a:xfrm>
              <a:off x="515793" y="1484784"/>
              <a:ext cx="2698041" cy="4681336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  <a:effectLst>
              <a:outerShdw blurRad="241300" dist="203200" dir="5400000" sx="92000" sy="92000" algn="tl" rotWithShape="0">
                <a:prstClr val="black">
                  <a:alpha val="31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思源黑体 CN Bold" panose="02010600030101010101" pitchFamily="34" charset="-122"/>
                <a:ea typeface="思源黑体 CN Bold" panose="02010600030101010101" pitchFamily="34" charset="-122"/>
              </a:endParaRPr>
            </a:p>
          </p:txBody>
        </p:sp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25" t="3661" r="3148"/>
            <a:stretch>
              <a:fillRect/>
            </a:stretch>
          </p:blipFill>
          <p:spPr>
            <a:xfrm>
              <a:off x="627354" y="1515603"/>
              <a:ext cx="2565046" cy="1247777"/>
            </a:xfrm>
            <a:custGeom>
              <a:avLst/>
              <a:gdLst>
                <a:gd name="connsiteX0" fmla="*/ 0 w 2700000"/>
                <a:gd name="connsiteY0" fmla="*/ 0 h 1443682"/>
                <a:gd name="connsiteX1" fmla="*/ 2700000 w 2700000"/>
                <a:gd name="connsiteY1" fmla="*/ 0 h 1443682"/>
                <a:gd name="connsiteX2" fmla="*/ 2700000 w 2700000"/>
                <a:gd name="connsiteY2" fmla="*/ 1213146 h 1443682"/>
                <a:gd name="connsiteX3" fmla="*/ 2348953 w 2700000"/>
                <a:gd name="connsiteY3" fmla="*/ 1195015 h 1443682"/>
                <a:gd name="connsiteX4" fmla="*/ 465979 w 2700000"/>
                <a:gd name="connsiteY4" fmla="*/ 1305148 h 1443682"/>
                <a:gd name="connsiteX5" fmla="*/ 200917 w 2700000"/>
                <a:gd name="connsiteY5" fmla="*/ 1374601 h 1443682"/>
                <a:gd name="connsiteX6" fmla="*/ 0 w 2700000"/>
                <a:gd name="connsiteY6" fmla="*/ 1443682 h 1443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00000" h="1443682">
                  <a:moveTo>
                    <a:pt x="0" y="0"/>
                  </a:moveTo>
                  <a:lnTo>
                    <a:pt x="2700000" y="0"/>
                  </a:lnTo>
                  <a:lnTo>
                    <a:pt x="2700000" y="1213146"/>
                  </a:lnTo>
                  <a:lnTo>
                    <a:pt x="2348953" y="1195015"/>
                  </a:lnTo>
                  <a:cubicBezTo>
                    <a:pt x="1684385" y="1171004"/>
                    <a:pt x="1012079" y="1184498"/>
                    <a:pt x="465979" y="1305148"/>
                  </a:cubicBezTo>
                  <a:cubicBezTo>
                    <a:pt x="374963" y="1325257"/>
                    <a:pt x="286724" y="1348540"/>
                    <a:pt x="200917" y="1374601"/>
                  </a:cubicBezTo>
                  <a:lnTo>
                    <a:pt x="0" y="1443682"/>
                  </a:lnTo>
                  <a:close/>
                </a:path>
              </a:pathLst>
            </a:custGeom>
          </p:spPr>
        </p:pic>
      </p:grpSp>
      <p:grpSp>
        <p:nvGrpSpPr>
          <p:cNvPr id="49" name="组合 48"/>
          <p:cNvGrpSpPr/>
          <p:nvPr/>
        </p:nvGrpSpPr>
        <p:grpSpPr>
          <a:xfrm rot="0">
            <a:off x="1388762" y="1851025"/>
            <a:ext cx="16273128" cy="7523480"/>
            <a:chOff x="1130" y="2339"/>
            <a:chExt cx="17255" cy="7374"/>
          </a:xfrm>
        </p:grpSpPr>
        <p:grpSp>
          <p:nvGrpSpPr>
            <p:cNvPr id="53" name="组合 52"/>
            <p:cNvGrpSpPr/>
            <p:nvPr/>
          </p:nvGrpSpPr>
          <p:grpSpPr>
            <a:xfrm>
              <a:off x="5242" y="2339"/>
              <a:ext cx="4253" cy="7374"/>
              <a:chOff x="3328032" y="1484784"/>
              <a:chExt cx="2700001" cy="4681336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3342903" y="1484784"/>
                <a:ext cx="2685130" cy="4681336"/>
              </a:xfrm>
              <a:prstGeom prst="rect">
                <a:avLst/>
              </a:prstGeom>
              <a:solidFill>
                <a:schemeClr val="bg1"/>
              </a:solidFill>
              <a:ln w="3175">
                <a:noFill/>
              </a:ln>
              <a:effectLst>
                <a:outerShdw blurRad="241300" dist="203200" dir="5400000" sx="92000" sy="92000" algn="tl" rotWithShape="0">
                  <a:prstClr val="black">
                    <a:alpha val="31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latin typeface="思源黑体 CN Bold" panose="02010600030101010101" pitchFamily="34" charset="-122"/>
                  <a:ea typeface="思源黑体 CN Bold" panose="02010600030101010101" pitchFamily="34" charset="-122"/>
                </a:endParaRPr>
              </a:p>
            </p:txBody>
          </p:sp>
          <p:pic>
            <p:nvPicPr>
              <p:cNvPr id="59" name="图片 58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3328032" y="1518024"/>
                <a:ext cx="2700000" cy="1453881"/>
              </a:xfrm>
              <a:custGeom>
                <a:avLst/>
                <a:gdLst>
                  <a:gd name="connsiteX0" fmla="*/ 0 w 2700000"/>
                  <a:gd name="connsiteY0" fmla="*/ 0 h 1632311"/>
                  <a:gd name="connsiteX1" fmla="*/ 2700000 w 2700000"/>
                  <a:gd name="connsiteY1" fmla="*/ 0 h 1632311"/>
                  <a:gd name="connsiteX2" fmla="*/ 2700000 w 2700000"/>
                  <a:gd name="connsiteY2" fmla="*/ 1632311 h 1632311"/>
                  <a:gd name="connsiteX3" fmla="*/ 2635090 w 2700000"/>
                  <a:gd name="connsiteY3" fmla="*/ 1630342 h 1632311"/>
                  <a:gd name="connsiteX4" fmla="*/ 183937 w 2700000"/>
                  <a:gd name="connsiteY4" fmla="*/ 1228948 h 1632311"/>
                  <a:gd name="connsiteX5" fmla="*/ 0 w 2700000"/>
                  <a:gd name="connsiteY5" fmla="*/ 1219449 h 1632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700000" h="1632311">
                    <a:moveTo>
                      <a:pt x="0" y="0"/>
                    </a:moveTo>
                    <a:lnTo>
                      <a:pt x="2700000" y="0"/>
                    </a:lnTo>
                    <a:lnTo>
                      <a:pt x="2700000" y="1632311"/>
                    </a:lnTo>
                    <a:lnTo>
                      <a:pt x="2635090" y="1630342"/>
                    </a:lnTo>
                    <a:cubicBezTo>
                      <a:pt x="1810133" y="1587004"/>
                      <a:pt x="989594" y="1280542"/>
                      <a:pt x="183937" y="1228948"/>
                    </a:cubicBezTo>
                    <a:lnTo>
                      <a:pt x="0" y="1219449"/>
                    </a:lnTo>
                    <a:close/>
                  </a:path>
                </a:pathLst>
              </a:custGeom>
            </p:spPr>
          </p:pic>
        </p:grpSp>
        <p:grpSp>
          <p:nvGrpSpPr>
            <p:cNvPr id="60" name="组合 59"/>
            <p:cNvGrpSpPr/>
            <p:nvPr/>
          </p:nvGrpSpPr>
          <p:grpSpPr>
            <a:xfrm>
              <a:off x="9689" y="2339"/>
              <a:ext cx="4253" cy="7374"/>
              <a:chOff x="6150722" y="1484784"/>
              <a:chExt cx="2700000" cy="4681336"/>
            </a:xfrm>
          </p:grpSpPr>
          <p:sp>
            <p:nvSpPr>
              <p:cNvPr id="61" name="矩形 60"/>
              <p:cNvSpPr/>
              <p:nvPr/>
            </p:nvSpPr>
            <p:spPr>
              <a:xfrm>
                <a:off x="6150722" y="1484784"/>
                <a:ext cx="2700000" cy="4681336"/>
              </a:xfrm>
              <a:prstGeom prst="rect">
                <a:avLst/>
              </a:prstGeom>
              <a:solidFill>
                <a:schemeClr val="bg1"/>
              </a:solidFill>
              <a:ln w="3175">
                <a:noFill/>
              </a:ln>
              <a:effectLst>
                <a:outerShdw blurRad="241300" dist="203200" dir="5400000" sx="92000" sy="92000" algn="tl" rotWithShape="0">
                  <a:prstClr val="black">
                    <a:alpha val="31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latin typeface="思源黑体 CN Bold" panose="02010600030101010101" pitchFamily="34" charset="-122"/>
                  <a:ea typeface="思源黑体 CN Bold" panose="02010600030101010101" pitchFamily="34" charset="-122"/>
                </a:endParaRPr>
              </a:p>
            </p:txBody>
          </p:sp>
          <p:pic>
            <p:nvPicPr>
              <p:cNvPr id="62" name="图片 61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6150722" y="1517601"/>
                <a:ext cx="2700000" cy="1454304"/>
              </a:xfrm>
              <a:custGeom>
                <a:avLst/>
                <a:gdLst>
                  <a:gd name="connsiteX0" fmla="*/ 0 w 2700000"/>
                  <a:gd name="connsiteY0" fmla="*/ 0 h 1634611"/>
                  <a:gd name="connsiteX1" fmla="*/ 2700000 w 2700000"/>
                  <a:gd name="connsiteY1" fmla="*/ 0 h 1634611"/>
                  <a:gd name="connsiteX2" fmla="*/ 2700000 w 2700000"/>
                  <a:gd name="connsiteY2" fmla="*/ 1262284 h 1634611"/>
                  <a:gd name="connsiteX3" fmla="*/ 2645095 w 2700000"/>
                  <a:gd name="connsiteY3" fmla="*/ 1267048 h 1634611"/>
                  <a:gd name="connsiteX4" fmla="*/ 314074 w 2700000"/>
                  <a:gd name="connsiteY4" fmla="*/ 1624037 h 1634611"/>
                  <a:gd name="connsiteX5" fmla="*/ 0 w 2700000"/>
                  <a:gd name="connsiteY5" fmla="*/ 1634611 h 1634611"/>
                  <a:gd name="connsiteX6" fmla="*/ 0 w 2700000"/>
                  <a:gd name="connsiteY6" fmla="*/ 0 h 1634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700000" h="1634611">
                    <a:moveTo>
                      <a:pt x="0" y="0"/>
                    </a:moveTo>
                    <a:lnTo>
                      <a:pt x="2700000" y="0"/>
                    </a:lnTo>
                    <a:lnTo>
                      <a:pt x="2700000" y="1262284"/>
                    </a:lnTo>
                    <a:lnTo>
                      <a:pt x="2645095" y="1267048"/>
                    </a:lnTo>
                    <a:cubicBezTo>
                      <a:pt x="1974641" y="1324463"/>
                      <a:pt x="1109718" y="1568243"/>
                      <a:pt x="314074" y="1624037"/>
                    </a:cubicBezTo>
                    <a:lnTo>
                      <a:pt x="0" y="1634611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</p:pic>
        </p:grpSp>
        <p:grpSp>
          <p:nvGrpSpPr>
            <p:cNvPr id="63" name="组合 62"/>
            <p:cNvGrpSpPr/>
            <p:nvPr/>
          </p:nvGrpSpPr>
          <p:grpSpPr>
            <a:xfrm>
              <a:off x="14130" y="2339"/>
              <a:ext cx="4255" cy="7374"/>
              <a:chOff x="8970100" y="1484784"/>
              <a:chExt cx="2701353" cy="4681336"/>
            </a:xfrm>
          </p:grpSpPr>
          <p:sp>
            <p:nvSpPr>
              <p:cNvPr id="64" name="矩形 63"/>
              <p:cNvSpPr/>
              <p:nvPr/>
            </p:nvSpPr>
            <p:spPr>
              <a:xfrm>
                <a:off x="8970100" y="1484784"/>
                <a:ext cx="2698041" cy="4681336"/>
              </a:xfrm>
              <a:prstGeom prst="rect">
                <a:avLst/>
              </a:prstGeom>
              <a:solidFill>
                <a:schemeClr val="bg1"/>
              </a:solidFill>
              <a:ln w="3175">
                <a:noFill/>
              </a:ln>
              <a:effectLst>
                <a:outerShdw blurRad="241300" dist="203200" dir="5400000" sx="92000" sy="92000" algn="tl" rotWithShape="0">
                  <a:prstClr val="black">
                    <a:alpha val="31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latin typeface="思源黑体 CN Bold" panose="02010600030101010101" pitchFamily="34" charset="-122"/>
                  <a:ea typeface="思源黑体 CN Bold" panose="02010600030101010101" pitchFamily="34" charset="-122"/>
                </a:endParaRPr>
              </a:p>
            </p:txBody>
          </p:sp>
          <p:pic>
            <p:nvPicPr>
              <p:cNvPr id="65" name="图片 64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8973412" y="1494827"/>
                <a:ext cx="2698041" cy="1477080"/>
              </a:xfrm>
              <a:custGeom>
                <a:avLst/>
                <a:gdLst>
                  <a:gd name="connsiteX0" fmla="*/ 0 w 2698041"/>
                  <a:gd name="connsiteY0" fmla="*/ 0 h 1584776"/>
                  <a:gd name="connsiteX1" fmla="*/ 2698041 w 2698041"/>
                  <a:gd name="connsiteY1" fmla="*/ 0 h 1584776"/>
                  <a:gd name="connsiteX2" fmla="*/ 2698041 w 2698041"/>
                  <a:gd name="connsiteY2" fmla="*/ 1584776 h 1584776"/>
                  <a:gd name="connsiteX3" fmla="*/ 2483642 w 2698041"/>
                  <a:gd name="connsiteY3" fmla="*/ 1487847 h 1584776"/>
                  <a:gd name="connsiteX4" fmla="*/ 1753454 w 2698041"/>
                  <a:gd name="connsiteY4" fmla="*/ 1241648 h 1584776"/>
                  <a:gd name="connsiteX5" fmla="*/ 99775 w 2698041"/>
                  <a:gd name="connsiteY5" fmla="*/ 1243037 h 1584776"/>
                  <a:gd name="connsiteX6" fmla="*/ 0 w 2698041"/>
                  <a:gd name="connsiteY6" fmla="*/ 1251695 h 1584776"/>
                  <a:gd name="connsiteX7" fmla="*/ 0 w 2698041"/>
                  <a:gd name="connsiteY7" fmla="*/ 0 h 15847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698041" h="1584776">
                    <a:moveTo>
                      <a:pt x="0" y="0"/>
                    </a:moveTo>
                    <a:lnTo>
                      <a:pt x="2698041" y="0"/>
                    </a:lnTo>
                    <a:lnTo>
                      <a:pt x="2698041" y="1584776"/>
                    </a:lnTo>
                    <a:lnTo>
                      <a:pt x="2483642" y="1487847"/>
                    </a:lnTo>
                    <a:cubicBezTo>
                      <a:pt x="2239130" y="1378768"/>
                      <a:pt x="1993166" y="1278954"/>
                      <a:pt x="1753454" y="1241648"/>
                    </a:cubicBezTo>
                    <a:cubicBezTo>
                      <a:pt x="1194125" y="1154601"/>
                      <a:pt x="722306" y="1189095"/>
                      <a:pt x="99775" y="1243037"/>
                    </a:cubicBezTo>
                    <a:lnTo>
                      <a:pt x="0" y="1251695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</p:pic>
        </p:grpSp>
        <p:sp>
          <p:nvSpPr>
            <p:cNvPr id="66" name="矩形: 圆角 6"/>
            <p:cNvSpPr/>
            <p:nvPr/>
          </p:nvSpPr>
          <p:spPr>
            <a:xfrm>
              <a:off x="1339" y="4728"/>
              <a:ext cx="3352" cy="921"/>
            </a:xfrm>
            <a:prstGeom prst="roundRect">
              <a:avLst/>
            </a:prstGeom>
            <a:gradFill>
              <a:gsLst>
                <a:gs pos="70000">
                  <a:srgbClr val="617F81"/>
                </a:gs>
                <a:gs pos="100000">
                  <a:srgbClr val="617F81">
                    <a:alpha val="46000"/>
                  </a:srgbClr>
                </a:gs>
              </a:gsLst>
              <a:lin ang="0" scaled="1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anose="02010600030101010101" pitchFamily="2" charset="-122"/>
                <a:cs typeface="+mn-cs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1420" y="4932"/>
              <a:ext cx="3115" cy="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8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</a:rPr>
                <a:t>产品售卖</a:t>
              </a:r>
              <a:endPara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68" name="矩形: 圆角 9"/>
            <p:cNvSpPr/>
            <p:nvPr/>
          </p:nvSpPr>
          <p:spPr>
            <a:xfrm>
              <a:off x="5621" y="4720"/>
              <a:ext cx="3352" cy="921"/>
            </a:xfrm>
            <a:prstGeom prst="roundRect">
              <a:avLst/>
            </a:prstGeom>
            <a:gradFill>
              <a:gsLst>
                <a:gs pos="71000">
                  <a:srgbClr val="617F81"/>
                </a:gs>
                <a:gs pos="100000">
                  <a:srgbClr val="617F81">
                    <a:alpha val="46000"/>
                  </a:srgbClr>
                </a:gs>
              </a:gsLst>
              <a:lin ang="0" scaled="1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anose="02010600030101010101" pitchFamily="2" charset="-122"/>
                <a:cs typeface="+mn-cs"/>
              </a:endParaRP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5497" y="6577"/>
              <a:ext cx="3720" cy="20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algn="ctr">
                <a:lnSpc>
                  <a:spcPct val="130000"/>
                </a:lnSpc>
              </a:pPr>
              <a:r>
                <a:rPr lang="zh-CN" altLang="en-US" sz="3600" b="1" kern="100" dirty="0">
                  <a:latin typeface="Arial" panose="020B0604020202020204" pitchFamily="34" charset="0"/>
                  <a:ea typeface="微软雅黑" panose="020B0503020204020204" charset="-122"/>
                  <a:cs typeface="Times New Roman" panose="02020603050405020304" pitchFamily="18" charset="0"/>
                </a:rPr>
                <a:t>季节限定促销</a:t>
              </a:r>
              <a:endParaRPr lang="zh-CN" altLang="en-US" sz="3600" b="1" kern="100" dirty="0">
                <a:latin typeface="Arial" panose="020B0604020202020204" pitchFamily="34" charset="0"/>
                <a:ea typeface="微软雅黑" panose="020B0503020204020204" charset="-122"/>
                <a:cs typeface="Times New Roman" panose="02020603050405020304" pitchFamily="18" charset="0"/>
              </a:endParaRPr>
            </a:p>
            <a:p>
              <a:pPr algn="ctr">
                <a:lnSpc>
                  <a:spcPct val="130000"/>
                </a:lnSpc>
              </a:pPr>
              <a:r>
                <a:rPr lang="en-US" altLang="zh-CN" sz="3600" b="1" kern="100" dirty="0">
                  <a:latin typeface="Arial" panose="020B0604020202020204" pitchFamily="34" charset="0"/>
                  <a:ea typeface="微软雅黑" panose="020B0503020204020204" charset="-122"/>
                  <a:cs typeface="Times New Roman" panose="02020603050405020304" pitchFamily="18" charset="0"/>
                </a:rPr>
                <a:t>+</a:t>
              </a:r>
              <a:r>
                <a:rPr lang="zh-CN" altLang="en-US" sz="3600" b="1" kern="100" dirty="0">
                  <a:latin typeface="Arial" panose="020B0604020202020204" pitchFamily="34" charset="0"/>
                  <a:ea typeface="微软雅黑" panose="020B0503020204020204" charset="-122"/>
                  <a:cs typeface="Times New Roman" panose="02020603050405020304" pitchFamily="18" charset="0"/>
                </a:rPr>
                <a:t>不定期联名</a:t>
              </a:r>
              <a:endParaRPr lang="zh-CN" altLang="en-US" sz="3600" b="1" kern="100" dirty="0">
                <a:latin typeface="Arial" panose="020B0604020202020204" pitchFamily="34" charset="0"/>
                <a:ea typeface="微软雅黑" panose="020B0503020204020204" charset="-122"/>
                <a:cs typeface="Times New Roman" panose="02020603050405020304" pitchFamily="18" charset="0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2800" kern="100" dirty="0">
                  <a:latin typeface="华文中宋" panose="02010600040101010101" charset="-122"/>
                  <a:ea typeface="华文中宋" panose="02010600040101010101" charset="-122"/>
                  <a:cs typeface="宋体" panose="02010600030101010101" pitchFamily="2" charset="-122"/>
                </a:rPr>
                <a:t>扩大销售群体</a:t>
              </a:r>
              <a:endParaRPr lang="zh-CN" altLang="en-US" sz="2800" kern="100" dirty="0">
                <a:latin typeface="华文中宋" panose="02010600040101010101" charset="-122"/>
                <a:ea typeface="华文中宋" panose="02010600040101010101" charset="-122"/>
                <a:cs typeface="宋体" panose="02010600030101010101" pitchFamily="2" charset="-122"/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5819" y="4907"/>
              <a:ext cx="3115" cy="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8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</a:rPr>
                <a:t>联合促销</a:t>
              </a:r>
              <a:endPara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71" name="矩形: 圆角 14"/>
            <p:cNvSpPr/>
            <p:nvPr/>
          </p:nvSpPr>
          <p:spPr>
            <a:xfrm>
              <a:off x="9962" y="4720"/>
              <a:ext cx="3793" cy="921"/>
            </a:xfrm>
            <a:prstGeom prst="roundRect">
              <a:avLst/>
            </a:prstGeom>
            <a:gradFill>
              <a:gsLst>
                <a:gs pos="40000">
                  <a:srgbClr val="617F81"/>
                </a:gs>
                <a:gs pos="0">
                  <a:srgbClr val="617F81">
                    <a:alpha val="46000"/>
                  </a:srgbClr>
                </a:gs>
              </a:gsLst>
              <a:lin ang="0" scaled="1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2" name="矩形: 圆角 6" descr="e7d195523061f1c0c30ee18c1b05f65d12b38e2533cb2ccdAE0CC34CB5CBEBFAEC353FED4DECE97C3E379FD1D933F5E4DC18EF8EA6B7A1130D5F6DE9DD2BE4B0A8C9126ACE5083D1F5A9E323B29CCFC723947F2A7770FFCFFD50EDD1EB69BD3848671328169E680DA3BDACD9D2FB2258183486BC67A3BFDD6490E1A3735FE8563C5E0AA5623B52BF"/>
            <p:cNvSpPr/>
            <p:nvPr/>
          </p:nvSpPr>
          <p:spPr>
            <a:xfrm>
              <a:off x="1130" y="6054"/>
              <a:ext cx="3844" cy="2827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72000">
                  <a:schemeClr val="bg2"/>
                </a:gs>
                <a:gs pos="3000">
                  <a:schemeClr val="accent1">
                    <a:lumMod val="75000"/>
                  </a:schemeClr>
                </a:gs>
                <a:gs pos="0">
                  <a:srgbClr val="CB954D"/>
                </a:gs>
              </a:gsLst>
              <a:lin ang="15000000" scaled="0"/>
            </a:gradFill>
            <a:ln>
              <a:noFill/>
            </a:ln>
            <a:effectLst>
              <a:outerShdw blurRad="533400" dist="63500" dir="3000000" sx="107000" sy="107000" algn="tl" rotWithShape="0">
                <a:schemeClr val="accent1">
                  <a:lumMod val="75000"/>
                  <a:alpha val="26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p>
              <a:pPr algn="ctr"/>
              <a:endParaRPr lang="zh-CN" alt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9863" y="6785"/>
              <a:ext cx="3960" cy="13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algn="ctr">
                <a:lnSpc>
                  <a:spcPct val="130000"/>
                </a:lnSpc>
              </a:pPr>
              <a:r>
                <a:rPr lang="zh-CN" altLang="zh-CN" sz="3600" b="1" kern="100" dirty="0">
                  <a:latin typeface="华文中宋" panose="02010600040101010101" charset="-122"/>
                  <a:ea typeface="华文中宋" panose="02010600040101010101" charset="-122"/>
                  <a:cs typeface="Times New Roman" panose="02020603050405020304" pitchFamily="18" charset="0"/>
                </a:rPr>
                <a:t>文化节、博览会</a:t>
              </a:r>
              <a:endParaRPr lang="zh-CN" altLang="zh-CN" sz="3600" kern="100" dirty="0">
                <a:latin typeface="华文中宋" panose="02010600040101010101" charset="-122"/>
                <a:ea typeface="华文中宋" panose="02010600040101010101" charset="-122"/>
                <a:cs typeface="Times New Roman" panose="02020603050405020304" pitchFamily="18" charset="0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zh-CN" sz="2800" kern="100" dirty="0">
                  <a:latin typeface="华文中宋" panose="02010600040101010101" charset="-122"/>
                  <a:ea typeface="华文中宋" panose="02010600040101010101" charset="-122"/>
                  <a:cs typeface="Times New Roman" panose="02020603050405020304" pitchFamily="18" charset="0"/>
                </a:rPr>
                <a:t>扩大品牌知名度</a:t>
              </a:r>
              <a:endParaRPr lang="zh-CN" altLang="zh-CN" sz="2800" kern="100" dirty="0">
                <a:latin typeface="华文中宋" panose="02010600040101010101" charset="-122"/>
                <a:ea typeface="华文中宋" panose="02010600040101010101" charset="-122"/>
                <a:cs typeface="Times New Roman" panose="02020603050405020304" pitchFamily="18" charset="0"/>
              </a:endParaRPr>
            </a:p>
          </p:txBody>
        </p:sp>
        <p:sp>
          <p:nvSpPr>
            <p:cNvPr id="74" name="文本框 73"/>
            <p:cNvSpPr txBox="1"/>
            <p:nvPr/>
          </p:nvSpPr>
          <p:spPr>
            <a:xfrm>
              <a:off x="9856" y="4908"/>
              <a:ext cx="4005" cy="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</a:rPr>
                <a:t>与当地文化活动合作</a:t>
              </a:r>
              <a:endPara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75" name="矩形: 圆角 17"/>
            <p:cNvSpPr/>
            <p:nvPr/>
          </p:nvSpPr>
          <p:spPr>
            <a:xfrm>
              <a:off x="14402" y="4681"/>
              <a:ext cx="3649" cy="921"/>
            </a:xfrm>
            <a:prstGeom prst="roundRect">
              <a:avLst/>
            </a:prstGeom>
            <a:gradFill>
              <a:gsLst>
                <a:gs pos="40000">
                  <a:srgbClr val="617F81"/>
                </a:gs>
                <a:gs pos="0">
                  <a:srgbClr val="617F81">
                    <a:alpha val="46000"/>
                  </a:srgbClr>
                </a:gs>
              </a:gsLst>
              <a:lin ang="0" scaled="1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14636" y="4858"/>
              <a:ext cx="3086" cy="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</a:rPr>
                <a:t>体验课程展示</a:t>
              </a:r>
              <a:endPara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77" name="文本框 76"/>
            <p:cNvSpPr txBox="1"/>
            <p:nvPr/>
          </p:nvSpPr>
          <p:spPr>
            <a:xfrm>
              <a:off x="14236" y="6278"/>
              <a:ext cx="4135" cy="2562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p>
              <a:pPr algn="ctr">
                <a:lnSpc>
                  <a:spcPct val="130000"/>
                </a:lnSpc>
              </a:pPr>
              <a:r>
                <a:rPr lang="zh-CN" altLang="zh-CN" sz="2800" kern="100" dirty="0">
                  <a:latin typeface="华文中宋" panose="02010600040101010101" charset="-122"/>
                  <a:ea typeface="华文中宋" panose="02010600040101010101" charset="-122"/>
                  <a:cs typeface="华文中宋" panose="02010600040101010101" charset="-122"/>
                </a:rPr>
                <a:t>专业讲解员</a:t>
              </a:r>
              <a:r>
                <a:rPr lang="en-US" altLang="zh-CN" sz="2800" kern="100" dirty="0">
                  <a:latin typeface="华文中宋" panose="02010600040101010101" charset="-122"/>
                  <a:ea typeface="华文中宋" panose="02010600040101010101" charset="-122"/>
                  <a:cs typeface="华文中宋" panose="02010600040101010101" charset="-122"/>
                </a:rPr>
                <a:t>+</a:t>
              </a:r>
              <a:r>
                <a:rPr lang="zh-CN" altLang="zh-CN" sz="2800" kern="100" dirty="0">
                  <a:latin typeface="华文中宋" panose="02010600040101010101" charset="-122"/>
                  <a:ea typeface="华文中宋" panose="02010600040101010101" charset="-122"/>
                  <a:cs typeface="华文中宋" panose="02010600040101010101" charset="-122"/>
                </a:rPr>
                <a:t>开放型的课程体验桌，提供</a:t>
              </a:r>
              <a:endParaRPr lang="zh-CN" altLang="zh-CN" sz="2800" kern="100" dirty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zh-CN" sz="3200" b="1" kern="100" dirty="0">
                  <a:latin typeface="华文中宋" panose="02010600040101010101" charset="-122"/>
                  <a:ea typeface="华文中宋" panose="02010600040101010101" charset="-122"/>
                  <a:cs typeface="Times New Roman" panose="02020603050405020304" pitchFamily="18" charset="0"/>
                </a:rPr>
                <a:t>沉浸式</a:t>
              </a:r>
              <a:endParaRPr lang="zh-CN" altLang="zh-CN" sz="3200" b="1" kern="100" dirty="0">
                <a:latin typeface="华文中宋" panose="02010600040101010101" charset="-122"/>
                <a:ea typeface="华文中宋" panose="02010600040101010101" charset="-122"/>
                <a:cs typeface="Times New Roman" panose="02020603050405020304" pitchFamily="18" charset="0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zh-CN" sz="3200" b="1" kern="100" dirty="0">
                  <a:latin typeface="华文中宋" panose="02010600040101010101" charset="-122"/>
                  <a:ea typeface="华文中宋" panose="02010600040101010101" charset="-122"/>
                  <a:cs typeface="Times New Roman" panose="02020603050405020304" pitchFamily="18" charset="0"/>
                </a:rPr>
                <a:t>非遗体验空间</a:t>
              </a:r>
              <a:endParaRPr lang="zh-CN" altLang="zh-CN" sz="3200" b="1" kern="100" dirty="0">
                <a:latin typeface="华文中宋" panose="02010600040101010101" charset="-122"/>
                <a:ea typeface="华文中宋" panose="02010600040101010101" charset="-122"/>
                <a:cs typeface="Times New Roman" panose="02020603050405020304" pitchFamily="18" charset="0"/>
              </a:endParaRPr>
            </a:p>
          </p:txBody>
        </p:sp>
        <p:sp>
          <p:nvSpPr>
            <p:cNvPr id="78" name="文本框 77"/>
            <p:cNvSpPr txBox="1"/>
            <p:nvPr/>
          </p:nvSpPr>
          <p:spPr>
            <a:xfrm>
              <a:off x="1185" y="6387"/>
              <a:ext cx="3720" cy="1926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p>
              <a:pPr>
                <a:lnSpc>
                  <a:spcPct val="130000"/>
                </a:lnSpc>
              </a:pPr>
              <a:r>
                <a:rPr lang="en-US" altLang="zh-CN" sz="4400" b="1" kern="100" dirty="0">
                  <a:solidFill>
                    <a:schemeClr val="tx1"/>
                  </a:solidFill>
                  <a:latin typeface="华文中宋" panose="02010600040101010101" charset="-122"/>
                  <a:ea typeface="华文中宋" panose="02010600040101010101" charset="-122"/>
                  <a:cs typeface="华文中宋" panose="02010600040101010101" charset="-122"/>
                </a:rPr>
                <a:t>20+</a:t>
              </a:r>
              <a:r>
                <a:rPr lang="zh-CN" altLang="en-US" sz="3600" b="1" kern="100" dirty="0">
                  <a:solidFill>
                    <a:schemeClr val="tx1"/>
                  </a:solidFill>
                  <a:latin typeface="华文中宋" panose="02010600040101010101" charset="-122"/>
                  <a:ea typeface="华文中宋" panose="02010600040101010101" charset="-122"/>
                  <a:cs typeface="华文中宋" panose="02010600040101010101" charset="-122"/>
                </a:rPr>
                <a:t>门店投出</a:t>
              </a:r>
              <a:r>
                <a:rPr lang="zh-CN" altLang="zh-CN" sz="3600" b="1" kern="100" dirty="0">
                  <a:solidFill>
                    <a:schemeClr val="tx1"/>
                  </a:solidFill>
                  <a:latin typeface="华文中宋" panose="02010600040101010101" charset="-122"/>
                  <a:ea typeface="华文中宋" panose="02010600040101010101" charset="-122"/>
                  <a:cs typeface="华文中宋" panose="02010600040101010101" charset="-122"/>
                </a:rPr>
                <a:t>战略性合作意向</a:t>
              </a:r>
              <a:r>
                <a:rPr lang="zh-CN" altLang="zh-CN" sz="3600" kern="100" dirty="0">
                  <a:solidFill>
                    <a:schemeClr val="tx1"/>
                  </a:solidFill>
                  <a:effectLst/>
                  <a:latin typeface="+mn-ea"/>
                  <a:ea typeface="+mn-ea"/>
                  <a:cs typeface="+mn-ea"/>
                </a:rPr>
                <a:t>，</a:t>
              </a:r>
              <a:r>
                <a:rPr lang="zh-CN" altLang="zh-CN" sz="2800" b="1" kern="100" dirty="0">
                  <a:solidFill>
                    <a:schemeClr val="bg1"/>
                  </a:solidFill>
                  <a:latin typeface="华文中宋" panose="02010600040101010101" charset="-122"/>
                  <a:ea typeface="华文中宋" panose="02010600040101010101" charset="-122"/>
                  <a:cs typeface="+mn-ea"/>
                </a:rPr>
                <a:t>展示售卖柜台设计中</a:t>
              </a:r>
              <a:endParaRPr lang="zh-CN" altLang="zh-CN" sz="2800" b="1" kern="100" dirty="0">
                <a:solidFill>
                  <a:schemeClr val="bg1"/>
                </a:solidFill>
                <a:latin typeface="华文中宋" panose="02010600040101010101" charset="-122"/>
                <a:ea typeface="华文中宋" panose="02010600040101010101" charset="-122"/>
                <a:cs typeface="+mn-ea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3"/>
          <p:cNvSpPr txBox="1"/>
          <p:nvPr/>
        </p:nvSpPr>
        <p:spPr>
          <a:xfrm>
            <a:off x="12801600" y="1409700"/>
            <a:ext cx="5448300" cy="9406255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p>
            <a:pPr algn="r">
              <a:lnSpc>
                <a:spcPts val="7170"/>
              </a:lnSpc>
            </a:pPr>
            <a:r>
              <a:rPr lang="zh-CN" altLang="en-US" sz="7170" spc="-387">
                <a:ln>
                  <a:noFill/>
                </a:ln>
                <a:solidFill>
                  <a:schemeClr val="tx1">
                    <a:lumMod val="50000"/>
                    <a:lumOff val="50000"/>
                    <a:alpha val="4706"/>
                  </a:schemeClr>
                </a:solidFill>
                <a:latin typeface="方正舒体" panose="02010601030101010101" charset="-122"/>
                <a:ea typeface="方正舒体" panose="02010601030101010101" charset="-122"/>
                <a:cs typeface="Liu Jian Mao Cao" panose="00000500000000000000"/>
                <a:sym typeface="Liu Jian Mao Cao" panose="00000500000000000000"/>
              </a:rPr>
              <a:t>让非遗走出历史、走进当下、走向未来，既不能蹴而就，也不能一劳永逸，必须遵循非遗保护传承规律，让非遗在保护传承中绽放光彩</a:t>
            </a:r>
            <a:endParaRPr lang="zh-CN" altLang="en-US" sz="7170" spc="-387">
              <a:ln>
                <a:noFill/>
              </a:ln>
              <a:solidFill>
                <a:schemeClr val="tx1">
                  <a:lumMod val="50000"/>
                  <a:lumOff val="50000"/>
                  <a:alpha val="4706"/>
                </a:schemeClr>
              </a:solidFill>
              <a:latin typeface="方正舒体" panose="02010601030101010101" charset="-122"/>
              <a:ea typeface="方正舒体" panose="02010601030101010101" charset="-122"/>
              <a:cs typeface="Liu Jian Mao Cao" panose="00000500000000000000"/>
              <a:sym typeface="Liu Jian Mao Cao" panose="00000500000000000000"/>
            </a:endParaRPr>
          </a:p>
        </p:txBody>
      </p:sp>
      <p:sp>
        <p:nvSpPr>
          <p:cNvPr id="62" name="矩形: 圆角 3"/>
          <p:cNvSpPr/>
          <p:nvPr/>
        </p:nvSpPr>
        <p:spPr>
          <a:xfrm>
            <a:off x="1143000" y="3314700"/>
            <a:ext cx="4243705" cy="4631055"/>
          </a:xfrm>
          <a:prstGeom prst="roundRect">
            <a:avLst>
              <a:gd name="adj" fmla="val 4033"/>
            </a:avLst>
          </a:prstGeom>
          <a:blipFill>
            <a:blip r:embed="rId1"/>
            <a:stretch>
              <a:fillRect/>
            </a:stretch>
          </a:blipFill>
          <a:ln w="1270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>
            <a:outerShdw blurRad="520700" dist="114300" dir="600000" algn="t" rotWithShape="0">
              <a:sysClr val="windowText" lastClr="000000">
                <a:alpha val="19000"/>
              </a:sysClr>
            </a:outerShdw>
          </a:effectLst>
          <a:scene3d>
            <a:camera prst="perspectiveRight">
              <a:rot lat="0" lon="20399999" rev="1200000"/>
            </a:camera>
            <a:lightRig rig="contrasting" dir="t"/>
          </a:scene3d>
        </p:spPr>
        <p:txBody>
          <a:bodyPr rtlCol="0" anchor="ctr"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思源黑体 CN Bold" panose="02010600030101010101" pitchFamily="34" charset="-122"/>
              <a:ea typeface="思源黑体 CN Bold" panose="02010600030101010101" pitchFamily="34" charset="-122"/>
            </a:endParaRPr>
          </a:p>
        </p:txBody>
      </p:sp>
      <p:sp>
        <p:nvSpPr>
          <p:cNvPr id="3" name="Freeform 3"/>
          <p:cNvSpPr/>
          <p:nvPr/>
        </p:nvSpPr>
        <p:spPr>
          <a:xfrm rot="-5733623">
            <a:off x="-3504284" y="-2751131"/>
            <a:ext cx="4535076" cy="4675336"/>
          </a:xfrm>
          <a:custGeom>
            <a:avLst/>
            <a:gdLst/>
            <a:ahLst/>
            <a:cxnLst/>
            <a:rect l="l" t="t" r="r" b="b"/>
            <a:pathLst>
              <a:path w="4535076" h="4675336">
                <a:moveTo>
                  <a:pt x="0" y="0"/>
                </a:moveTo>
                <a:lnTo>
                  <a:pt x="4535076" y="0"/>
                </a:lnTo>
                <a:lnTo>
                  <a:pt x="4535076" y="4675336"/>
                </a:lnTo>
                <a:lnTo>
                  <a:pt x="0" y="46753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5"/>
          <p:cNvSpPr/>
          <p:nvPr>
            <p:custDataLst>
              <p:tags r:id="rId3"/>
            </p:custDataLst>
          </p:nvPr>
        </p:nvSpPr>
        <p:spPr>
          <a:xfrm>
            <a:off x="11440160" y="2019300"/>
            <a:ext cx="4068445" cy="4706620"/>
          </a:xfrm>
          <a:custGeom>
            <a:avLst/>
            <a:gdLst/>
            <a:ahLst/>
            <a:cxnLst/>
            <a:rect l="l" t="t" r="r" b="b"/>
            <a:pathLst>
              <a:path w="916619" h="1174670">
                <a:moveTo>
                  <a:pt x="0" y="0"/>
                </a:moveTo>
                <a:lnTo>
                  <a:pt x="916619" y="0"/>
                </a:lnTo>
                <a:lnTo>
                  <a:pt x="916619" y="1174670"/>
                </a:lnTo>
                <a:lnTo>
                  <a:pt x="0" y="117467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 cap="sq">
            <a:noFill/>
            <a:prstDash val="solid"/>
            <a:miter/>
          </a:ln>
        </p:spPr>
      </p:sp>
      <p:grpSp>
        <p:nvGrpSpPr>
          <p:cNvPr id="8" name="Group 8"/>
          <p:cNvGrpSpPr>
            <a:grpSpLocks noChangeAspect="1"/>
          </p:cNvGrpSpPr>
          <p:nvPr>
            <p:custDataLst>
              <p:tags r:id="rId4"/>
            </p:custDataLst>
          </p:nvPr>
        </p:nvGrpSpPr>
        <p:grpSpPr>
          <a:xfrm rot="0">
            <a:off x="12548015" y="1147421"/>
            <a:ext cx="1846117" cy="1846117"/>
            <a:chOff x="0" y="0"/>
            <a:chExt cx="14840029" cy="14840029"/>
          </a:xfrm>
        </p:grpSpPr>
        <p:sp>
          <p:nvSpPr>
            <p:cNvPr id="9" name="Freeform 9"/>
            <p:cNvSpPr/>
            <p:nvPr>
              <p:custDataLst>
                <p:tags r:id="rId5"/>
              </p:custDataLst>
            </p:nvPr>
          </p:nvSpPr>
          <p:spPr>
            <a:xfrm>
              <a:off x="0" y="0"/>
              <a:ext cx="14840031" cy="14840029"/>
            </a:xfrm>
            <a:custGeom>
              <a:avLst/>
              <a:gdLst/>
              <a:ahLst/>
              <a:cxnLst/>
              <a:rect l="l" t="t" r="r" b="b"/>
              <a:pathLst>
                <a:path w="14840031" h="14840029">
                  <a:moveTo>
                    <a:pt x="4600644" y="13683717"/>
                  </a:moveTo>
                  <a:cubicBezTo>
                    <a:pt x="5325050" y="14398144"/>
                    <a:pt x="6321449" y="14840029"/>
                    <a:pt x="7420015" y="14840029"/>
                  </a:cubicBezTo>
                  <a:cubicBezTo>
                    <a:pt x="8518580" y="14840029"/>
                    <a:pt x="9514979" y="14398144"/>
                    <a:pt x="10239385" y="13683717"/>
                  </a:cubicBezTo>
                  <a:cubicBezTo>
                    <a:pt x="10849335" y="13082169"/>
                    <a:pt x="11268311" y="12285571"/>
                    <a:pt x="11395146" y="11395145"/>
                  </a:cubicBezTo>
                  <a:cubicBezTo>
                    <a:pt x="12285571" y="11268308"/>
                    <a:pt x="13082170" y="10849333"/>
                    <a:pt x="13683718" y="10239383"/>
                  </a:cubicBezTo>
                  <a:cubicBezTo>
                    <a:pt x="14398146" y="9514976"/>
                    <a:pt x="14840031" y="8518578"/>
                    <a:pt x="14840031" y="7420013"/>
                  </a:cubicBezTo>
                  <a:cubicBezTo>
                    <a:pt x="14840031" y="6321447"/>
                    <a:pt x="14398146" y="5325050"/>
                    <a:pt x="13683718" y="4600643"/>
                  </a:cubicBezTo>
                  <a:cubicBezTo>
                    <a:pt x="13082170" y="3990693"/>
                    <a:pt x="12285573" y="3571717"/>
                    <a:pt x="11395146" y="3444881"/>
                  </a:cubicBezTo>
                  <a:cubicBezTo>
                    <a:pt x="11268311" y="2554456"/>
                    <a:pt x="10849336" y="1757859"/>
                    <a:pt x="10239385" y="1156311"/>
                  </a:cubicBezTo>
                  <a:cubicBezTo>
                    <a:pt x="9514978" y="441885"/>
                    <a:pt x="8518579" y="0"/>
                    <a:pt x="7420015" y="0"/>
                  </a:cubicBezTo>
                  <a:cubicBezTo>
                    <a:pt x="6321450" y="0"/>
                    <a:pt x="5325050" y="441885"/>
                    <a:pt x="4600645" y="1156313"/>
                  </a:cubicBezTo>
                  <a:cubicBezTo>
                    <a:pt x="3990694" y="1757862"/>
                    <a:pt x="3571719" y="2554459"/>
                    <a:pt x="3444884" y="3444884"/>
                  </a:cubicBezTo>
                  <a:cubicBezTo>
                    <a:pt x="2554459" y="3571720"/>
                    <a:pt x="1757862" y="3990696"/>
                    <a:pt x="1156314" y="4600646"/>
                  </a:cubicBezTo>
                  <a:cubicBezTo>
                    <a:pt x="441885" y="5325052"/>
                    <a:pt x="0" y="6321451"/>
                    <a:pt x="0" y="7420015"/>
                  </a:cubicBezTo>
                  <a:cubicBezTo>
                    <a:pt x="0" y="8518578"/>
                    <a:pt x="441885" y="9514977"/>
                    <a:pt x="1156313" y="10239384"/>
                  </a:cubicBezTo>
                  <a:cubicBezTo>
                    <a:pt x="1757862" y="10849335"/>
                    <a:pt x="2554459" y="11268311"/>
                    <a:pt x="3444884" y="11395146"/>
                  </a:cubicBezTo>
                  <a:cubicBezTo>
                    <a:pt x="3571719" y="12285571"/>
                    <a:pt x="3990694" y="13082169"/>
                    <a:pt x="4600644" y="13683717"/>
                  </a:cubicBezTo>
                  <a:close/>
                </a:path>
              </a:pathLst>
            </a:custGeom>
            <a:solidFill>
              <a:srgbClr val="ABAAAA"/>
            </a:solidFill>
          </p:spPr>
        </p:sp>
        <p:sp>
          <p:nvSpPr>
            <p:cNvPr id="10" name="Freeform 10"/>
            <p:cNvSpPr/>
            <p:nvPr>
              <p:custDataLst>
                <p:tags r:id="rId6"/>
              </p:custDataLst>
            </p:nvPr>
          </p:nvSpPr>
          <p:spPr>
            <a:xfrm>
              <a:off x="200383" y="200380"/>
              <a:ext cx="14439265" cy="14439266"/>
            </a:xfrm>
            <a:custGeom>
              <a:avLst/>
              <a:gdLst/>
              <a:ahLst/>
              <a:cxnLst/>
              <a:rect l="l" t="t" r="r" b="b"/>
              <a:pathLst>
                <a:path w="14439265" h="14439266">
                  <a:moveTo>
                    <a:pt x="4540968" y="13340665"/>
                  </a:moveTo>
                  <a:cubicBezTo>
                    <a:pt x="5229403" y="14019617"/>
                    <a:pt x="6175833" y="14439266"/>
                    <a:pt x="7219632" y="14439266"/>
                  </a:cubicBezTo>
                  <a:cubicBezTo>
                    <a:pt x="8263431" y="14439266"/>
                    <a:pt x="9209861" y="14019617"/>
                    <a:pt x="9898297" y="13340666"/>
                  </a:cubicBezTo>
                  <a:cubicBezTo>
                    <a:pt x="10512359" y="12735065"/>
                    <a:pt x="10922499" y="11921841"/>
                    <a:pt x="11014891" y="11014890"/>
                  </a:cubicBezTo>
                  <a:cubicBezTo>
                    <a:pt x="11921840" y="10922498"/>
                    <a:pt x="12735062" y="10512357"/>
                    <a:pt x="13340663" y="9898297"/>
                  </a:cubicBezTo>
                  <a:cubicBezTo>
                    <a:pt x="14019616" y="9209861"/>
                    <a:pt x="14439264" y="8263431"/>
                    <a:pt x="14439264" y="7219633"/>
                  </a:cubicBezTo>
                  <a:cubicBezTo>
                    <a:pt x="14439264" y="6175835"/>
                    <a:pt x="14019616" y="5229404"/>
                    <a:pt x="13340663" y="4540969"/>
                  </a:cubicBezTo>
                  <a:cubicBezTo>
                    <a:pt x="12735062" y="3926909"/>
                    <a:pt x="11921840" y="3516769"/>
                    <a:pt x="11014891" y="3424376"/>
                  </a:cubicBezTo>
                  <a:cubicBezTo>
                    <a:pt x="10922498" y="2517426"/>
                    <a:pt x="10512358" y="1704203"/>
                    <a:pt x="9898297" y="1098601"/>
                  </a:cubicBezTo>
                  <a:cubicBezTo>
                    <a:pt x="9209862" y="419650"/>
                    <a:pt x="8263431" y="0"/>
                    <a:pt x="7219632" y="0"/>
                  </a:cubicBezTo>
                  <a:cubicBezTo>
                    <a:pt x="6175833" y="0"/>
                    <a:pt x="5229403" y="419650"/>
                    <a:pt x="4540967" y="1098602"/>
                  </a:cubicBezTo>
                  <a:cubicBezTo>
                    <a:pt x="3926907" y="1704205"/>
                    <a:pt x="3516767" y="2517427"/>
                    <a:pt x="3424376" y="3424376"/>
                  </a:cubicBezTo>
                  <a:cubicBezTo>
                    <a:pt x="2517426" y="3516768"/>
                    <a:pt x="1704202" y="3926908"/>
                    <a:pt x="1098601" y="4540969"/>
                  </a:cubicBezTo>
                  <a:cubicBezTo>
                    <a:pt x="419650" y="5229404"/>
                    <a:pt x="0" y="6175834"/>
                    <a:pt x="0" y="7219632"/>
                  </a:cubicBezTo>
                  <a:cubicBezTo>
                    <a:pt x="0" y="8263431"/>
                    <a:pt x="419650" y="9209861"/>
                    <a:pt x="1098602" y="9898296"/>
                  </a:cubicBezTo>
                  <a:cubicBezTo>
                    <a:pt x="1704204" y="10512356"/>
                    <a:pt x="2517427" y="10922498"/>
                    <a:pt x="3424377" y="11014889"/>
                  </a:cubicBezTo>
                  <a:cubicBezTo>
                    <a:pt x="3516767" y="11921841"/>
                    <a:pt x="3926906" y="12735063"/>
                    <a:pt x="4540968" y="1334066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1" name="Freeform 11"/>
            <p:cNvSpPr/>
            <p:nvPr>
              <p:custDataLst>
                <p:tags r:id="rId7"/>
              </p:custDataLst>
            </p:nvPr>
          </p:nvSpPr>
          <p:spPr>
            <a:xfrm>
              <a:off x="562014" y="562014"/>
              <a:ext cx="13716001" cy="13715999"/>
            </a:xfrm>
            <a:custGeom>
              <a:avLst/>
              <a:gdLst/>
              <a:ahLst/>
              <a:cxnLst/>
              <a:rect l="l" t="t" r="r" b="b"/>
              <a:pathLst>
                <a:path w="13716001" h="13715999">
                  <a:moveTo>
                    <a:pt x="10311098" y="3404905"/>
                  </a:moveTo>
                  <a:cubicBezTo>
                    <a:pt x="10284950" y="1520004"/>
                    <a:pt x="8749117" y="0"/>
                    <a:pt x="6858001" y="0"/>
                  </a:cubicBezTo>
                  <a:cubicBezTo>
                    <a:pt x="4966884" y="0"/>
                    <a:pt x="3431050" y="1520004"/>
                    <a:pt x="3404905" y="3404905"/>
                  </a:cubicBezTo>
                  <a:cubicBezTo>
                    <a:pt x="1520004" y="3431052"/>
                    <a:pt x="0" y="4966887"/>
                    <a:pt x="0" y="6858001"/>
                  </a:cubicBezTo>
                  <a:cubicBezTo>
                    <a:pt x="0" y="8749115"/>
                    <a:pt x="1520004" y="10284950"/>
                    <a:pt x="3404905" y="10311096"/>
                  </a:cubicBezTo>
                  <a:cubicBezTo>
                    <a:pt x="3431050" y="12195998"/>
                    <a:pt x="4966885" y="13716000"/>
                    <a:pt x="6858001" y="13716000"/>
                  </a:cubicBezTo>
                  <a:cubicBezTo>
                    <a:pt x="8749115" y="13716000"/>
                    <a:pt x="10284950" y="12195998"/>
                    <a:pt x="10311099" y="10311096"/>
                  </a:cubicBezTo>
                  <a:cubicBezTo>
                    <a:pt x="12195998" y="10284949"/>
                    <a:pt x="13716001" y="8749114"/>
                    <a:pt x="13716001" y="6858000"/>
                  </a:cubicBezTo>
                  <a:cubicBezTo>
                    <a:pt x="13716001" y="4966886"/>
                    <a:pt x="12195997" y="3431052"/>
                    <a:pt x="10311098" y="3404905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2700">
              <a:solidFill>
                <a:srgbClr val="000000"/>
              </a:solidFill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24" name="Freeform 24"/>
          <p:cNvSpPr/>
          <p:nvPr>
            <p:custDataLst>
              <p:tags r:id="rId8"/>
            </p:custDataLst>
          </p:nvPr>
        </p:nvSpPr>
        <p:spPr>
          <a:xfrm>
            <a:off x="9209405" y="5962015"/>
            <a:ext cx="3959225" cy="4706620"/>
          </a:xfrm>
          <a:custGeom>
            <a:avLst/>
            <a:gdLst/>
            <a:ahLst/>
            <a:cxnLst/>
            <a:rect l="l" t="t" r="r" b="b"/>
            <a:pathLst>
              <a:path w="916619" h="1174670">
                <a:moveTo>
                  <a:pt x="0" y="0"/>
                </a:moveTo>
                <a:lnTo>
                  <a:pt x="916619" y="0"/>
                </a:lnTo>
                <a:lnTo>
                  <a:pt x="916619" y="1174670"/>
                </a:lnTo>
                <a:lnTo>
                  <a:pt x="0" y="117467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 cap="sq">
            <a:noFill/>
            <a:prstDash val="solid"/>
            <a:miter/>
          </a:ln>
        </p:spPr>
      </p:sp>
      <p:grpSp>
        <p:nvGrpSpPr>
          <p:cNvPr id="26" name="Group 26"/>
          <p:cNvGrpSpPr/>
          <p:nvPr>
            <p:custDataLst>
              <p:tags r:id="rId9"/>
            </p:custDataLst>
          </p:nvPr>
        </p:nvGrpSpPr>
        <p:grpSpPr>
          <a:xfrm rot="0">
            <a:off x="13871575" y="5961380"/>
            <a:ext cx="3885565" cy="4326255"/>
            <a:chOff x="0" y="0"/>
            <a:chExt cx="916619" cy="1174670"/>
          </a:xfrm>
        </p:grpSpPr>
        <p:sp>
          <p:nvSpPr>
            <p:cNvPr id="27" name="Freeform 27"/>
            <p:cNvSpPr/>
            <p:nvPr>
              <p:custDataLst>
                <p:tags r:id="rId10"/>
              </p:custDataLst>
            </p:nvPr>
          </p:nvSpPr>
          <p:spPr>
            <a:xfrm>
              <a:off x="0" y="0"/>
              <a:ext cx="916619" cy="1174670"/>
            </a:xfrm>
            <a:custGeom>
              <a:avLst/>
              <a:gdLst/>
              <a:ahLst/>
              <a:cxnLst/>
              <a:rect l="l" t="t" r="r" b="b"/>
              <a:pathLst>
                <a:path w="916619" h="1174670">
                  <a:moveTo>
                    <a:pt x="0" y="0"/>
                  </a:moveTo>
                  <a:lnTo>
                    <a:pt x="916619" y="0"/>
                  </a:lnTo>
                  <a:lnTo>
                    <a:pt x="916619" y="1174670"/>
                  </a:lnTo>
                  <a:lnTo>
                    <a:pt x="0" y="1174670"/>
                  </a:lnTo>
                  <a:close/>
                </a:path>
              </a:pathLst>
            </a:custGeom>
            <a:solidFill>
              <a:srgbClr val="FFFFFF">
                <a:alpha val="8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0" y="9525"/>
              <a:ext cx="916619" cy="1165145"/>
            </a:xfrm>
            <a:prstGeom prst="rect">
              <a:avLst/>
            </a:prstGeom>
          </p:spPr>
          <p:txBody>
            <a:bodyPr lIns="98953" tIns="98953" rIns="98953" bIns="98953" rtlCol="0" anchor="ctr"/>
            <a:lstStyle/>
            <a:p>
              <a:pPr marL="0" lvl="0" indent="0" algn="ctr">
                <a:lnSpc>
                  <a:spcPts val="218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29" name="Group 29"/>
          <p:cNvGrpSpPr>
            <a:grpSpLocks noChangeAspect="1"/>
          </p:cNvGrpSpPr>
          <p:nvPr>
            <p:custDataLst>
              <p:tags r:id="rId11"/>
            </p:custDataLst>
          </p:nvPr>
        </p:nvGrpSpPr>
        <p:grpSpPr>
          <a:xfrm rot="0">
            <a:off x="10438269" y="5068091"/>
            <a:ext cx="1787337" cy="1787337"/>
            <a:chOff x="0" y="0"/>
            <a:chExt cx="14840029" cy="14840029"/>
          </a:xfrm>
        </p:grpSpPr>
        <p:sp>
          <p:nvSpPr>
            <p:cNvPr id="30" name="Freeform 30"/>
            <p:cNvSpPr/>
            <p:nvPr>
              <p:custDataLst>
                <p:tags r:id="rId12"/>
              </p:custDataLst>
            </p:nvPr>
          </p:nvSpPr>
          <p:spPr>
            <a:xfrm>
              <a:off x="0" y="0"/>
              <a:ext cx="14840031" cy="14840029"/>
            </a:xfrm>
            <a:custGeom>
              <a:avLst/>
              <a:gdLst/>
              <a:ahLst/>
              <a:cxnLst/>
              <a:rect l="l" t="t" r="r" b="b"/>
              <a:pathLst>
                <a:path w="14840031" h="14840029">
                  <a:moveTo>
                    <a:pt x="4600644" y="13683717"/>
                  </a:moveTo>
                  <a:cubicBezTo>
                    <a:pt x="5325050" y="14398144"/>
                    <a:pt x="6321449" y="14840029"/>
                    <a:pt x="7420015" y="14840029"/>
                  </a:cubicBezTo>
                  <a:cubicBezTo>
                    <a:pt x="8518580" y="14840029"/>
                    <a:pt x="9514979" y="14398144"/>
                    <a:pt x="10239385" y="13683717"/>
                  </a:cubicBezTo>
                  <a:cubicBezTo>
                    <a:pt x="10849335" y="13082169"/>
                    <a:pt x="11268311" y="12285571"/>
                    <a:pt x="11395146" y="11395145"/>
                  </a:cubicBezTo>
                  <a:cubicBezTo>
                    <a:pt x="12285571" y="11268308"/>
                    <a:pt x="13082170" y="10849333"/>
                    <a:pt x="13683718" y="10239383"/>
                  </a:cubicBezTo>
                  <a:cubicBezTo>
                    <a:pt x="14398146" y="9514976"/>
                    <a:pt x="14840031" y="8518578"/>
                    <a:pt x="14840031" y="7420013"/>
                  </a:cubicBezTo>
                  <a:cubicBezTo>
                    <a:pt x="14840031" y="6321447"/>
                    <a:pt x="14398146" y="5325050"/>
                    <a:pt x="13683718" y="4600643"/>
                  </a:cubicBezTo>
                  <a:cubicBezTo>
                    <a:pt x="13082170" y="3990693"/>
                    <a:pt x="12285573" y="3571717"/>
                    <a:pt x="11395146" y="3444881"/>
                  </a:cubicBezTo>
                  <a:cubicBezTo>
                    <a:pt x="11268311" y="2554456"/>
                    <a:pt x="10849336" y="1757859"/>
                    <a:pt x="10239385" y="1156311"/>
                  </a:cubicBezTo>
                  <a:cubicBezTo>
                    <a:pt x="9514978" y="441885"/>
                    <a:pt x="8518579" y="0"/>
                    <a:pt x="7420015" y="0"/>
                  </a:cubicBezTo>
                  <a:cubicBezTo>
                    <a:pt x="6321450" y="0"/>
                    <a:pt x="5325050" y="441885"/>
                    <a:pt x="4600645" y="1156313"/>
                  </a:cubicBezTo>
                  <a:cubicBezTo>
                    <a:pt x="3990694" y="1757862"/>
                    <a:pt x="3571719" y="2554459"/>
                    <a:pt x="3444884" y="3444884"/>
                  </a:cubicBezTo>
                  <a:cubicBezTo>
                    <a:pt x="2554459" y="3571720"/>
                    <a:pt x="1757862" y="3990696"/>
                    <a:pt x="1156314" y="4600646"/>
                  </a:cubicBezTo>
                  <a:cubicBezTo>
                    <a:pt x="441885" y="5325052"/>
                    <a:pt x="0" y="6321451"/>
                    <a:pt x="0" y="7420015"/>
                  </a:cubicBezTo>
                  <a:cubicBezTo>
                    <a:pt x="0" y="8518578"/>
                    <a:pt x="441885" y="9514977"/>
                    <a:pt x="1156313" y="10239384"/>
                  </a:cubicBezTo>
                  <a:cubicBezTo>
                    <a:pt x="1757862" y="10849335"/>
                    <a:pt x="2554459" y="11268311"/>
                    <a:pt x="3444884" y="11395146"/>
                  </a:cubicBezTo>
                  <a:cubicBezTo>
                    <a:pt x="3571719" y="12285571"/>
                    <a:pt x="3990694" y="13082169"/>
                    <a:pt x="4600644" y="13683717"/>
                  </a:cubicBezTo>
                  <a:close/>
                </a:path>
              </a:pathLst>
            </a:custGeom>
            <a:solidFill>
              <a:srgbClr val="ABAAAA"/>
            </a:solidFill>
          </p:spPr>
        </p:sp>
        <p:sp>
          <p:nvSpPr>
            <p:cNvPr id="31" name="Freeform 31"/>
            <p:cNvSpPr/>
            <p:nvPr>
              <p:custDataLst>
                <p:tags r:id="rId13"/>
              </p:custDataLst>
            </p:nvPr>
          </p:nvSpPr>
          <p:spPr>
            <a:xfrm>
              <a:off x="200383" y="200380"/>
              <a:ext cx="14439265" cy="14439266"/>
            </a:xfrm>
            <a:custGeom>
              <a:avLst/>
              <a:gdLst/>
              <a:ahLst/>
              <a:cxnLst/>
              <a:rect l="l" t="t" r="r" b="b"/>
              <a:pathLst>
                <a:path w="14439265" h="14439266">
                  <a:moveTo>
                    <a:pt x="4540968" y="13340665"/>
                  </a:moveTo>
                  <a:cubicBezTo>
                    <a:pt x="5229403" y="14019617"/>
                    <a:pt x="6175833" y="14439266"/>
                    <a:pt x="7219632" y="14439266"/>
                  </a:cubicBezTo>
                  <a:cubicBezTo>
                    <a:pt x="8263431" y="14439266"/>
                    <a:pt x="9209861" y="14019617"/>
                    <a:pt x="9898297" y="13340666"/>
                  </a:cubicBezTo>
                  <a:cubicBezTo>
                    <a:pt x="10512359" y="12735065"/>
                    <a:pt x="10922499" y="11921841"/>
                    <a:pt x="11014891" y="11014890"/>
                  </a:cubicBezTo>
                  <a:cubicBezTo>
                    <a:pt x="11921840" y="10922498"/>
                    <a:pt x="12735062" y="10512357"/>
                    <a:pt x="13340663" y="9898297"/>
                  </a:cubicBezTo>
                  <a:cubicBezTo>
                    <a:pt x="14019616" y="9209861"/>
                    <a:pt x="14439264" y="8263431"/>
                    <a:pt x="14439264" y="7219633"/>
                  </a:cubicBezTo>
                  <a:cubicBezTo>
                    <a:pt x="14439264" y="6175835"/>
                    <a:pt x="14019616" y="5229404"/>
                    <a:pt x="13340663" y="4540969"/>
                  </a:cubicBezTo>
                  <a:cubicBezTo>
                    <a:pt x="12735062" y="3926909"/>
                    <a:pt x="11921840" y="3516769"/>
                    <a:pt x="11014891" y="3424376"/>
                  </a:cubicBezTo>
                  <a:cubicBezTo>
                    <a:pt x="10922498" y="2517426"/>
                    <a:pt x="10512358" y="1704203"/>
                    <a:pt x="9898297" y="1098601"/>
                  </a:cubicBezTo>
                  <a:cubicBezTo>
                    <a:pt x="9209862" y="419650"/>
                    <a:pt x="8263431" y="0"/>
                    <a:pt x="7219632" y="0"/>
                  </a:cubicBezTo>
                  <a:cubicBezTo>
                    <a:pt x="6175833" y="0"/>
                    <a:pt x="5229403" y="419650"/>
                    <a:pt x="4540967" y="1098602"/>
                  </a:cubicBezTo>
                  <a:cubicBezTo>
                    <a:pt x="3926907" y="1704205"/>
                    <a:pt x="3516767" y="2517427"/>
                    <a:pt x="3424376" y="3424376"/>
                  </a:cubicBezTo>
                  <a:cubicBezTo>
                    <a:pt x="2517426" y="3516768"/>
                    <a:pt x="1704202" y="3926908"/>
                    <a:pt x="1098601" y="4540969"/>
                  </a:cubicBezTo>
                  <a:cubicBezTo>
                    <a:pt x="419650" y="5229404"/>
                    <a:pt x="0" y="6175834"/>
                    <a:pt x="0" y="7219632"/>
                  </a:cubicBezTo>
                  <a:cubicBezTo>
                    <a:pt x="0" y="8263431"/>
                    <a:pt x="419650" y="9209861"/>
                    <a:pt x="1098602" y="9898296"/>
                  </a:cubicBezTo>
                  <a:cubicBezTo>
                    <a:pt x="1704204" y="10512356"/>
                    <a:pt x="2517427" y="10922498"/>
                    <a:pt x="3424377" y="11014889"/>
                  </a:cubicBezTo>
                  <a:cubicBezTo>
                    <a:pt x="3516767" y="11921841"/>
                    <a:pt x="3926906" y="12735063"/>
                    <a:pt x="4540968" y="13340665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p>
              <a:endParaRPr lang="zh-CN" altLang="en-US"/>
            </a:p>
          </p:txBody>
        </p:sp>
        <p:sp>
          <p:nvSpPr>
            <p:cNvPr id="32" name="Freeform 32"/>
            <p:cNvSpPr/>
            <p:nvPr>
              <p:custDataLst>
                <p:tags r:id="rId14"/>
              </p:custDataLst>
            </p:nvPr>
          </p:nvSpPr>
          <p:spPr>
            <a:xfrm>
              <a:off x="562014" y="562014"/>
              <a:ext cx="13716001" cy="13715999"/>
            </a:xfrm>
            <a:custGeom>
              <a:avLst/>
              <a:gdLst/>
              <a:ahLst/>
              <a:cxnLst/>
              <a:rect l="l" t="t" r="r" b="b"/>
              <a:pathLst>
                <a:path w="13716001" h="13715999">
                  <a:moveTo>
                    <a:pt x="10311098" y="3404905"/>
                  </a:moveTo>
                  <a:cubicBezTo>
                    <a:pt x="10284950" y="1520004"/>
                    <a:pt x="8749117" y="0"/>
                    <a:pt x="6858001" y="0"/>
                  </a:cubicBezTo>
                  <a:cubicBezTo>
                    <a:pt x="4966884" y="0"/>
                    <a:pt x="3431050" y="1520004"/>
                    <a:pt x="3404905" y="3404905"/>
                  </a:cubicBezTo>
                  <a:cubicBezTo>
                    <a:pt x="1520004" y="3431052"/>
                    <a:pt x="0" y="4966887"/>
                    <a:pt x="0" y="6858001"/>
                  </a:cubicBezTo>
                  <a:cubicBezTo>
                    <a:pt x="0" y="8749115"/>
                    <a:pt x="1520004" y="10284950"/>
                    <a:pt x="3404905" y="10311096"/>
                  </a:cubicBezTo>
                  <a:cubicBezTo>
                    <a:pt x="3431050" y="12195998"/>
                    <a:pt x="4966885" y="13716000"/>
                    <a:pt x="6858001" y="13716000"/>
                  </a:cubicBezTo>
                  <a:cubicBezTo>
                    <a:pt x="8749115" y="13716000"/>
                    <a:pt x="10284950" y="12195998"/>
                    <a:pt x="10311099" y="10311096"/>
                  </a:cubicBezTo>
                  <a:cubicBezTo>
                    <a:pt x="12195998" y="10284949"/>
                    <a:pt x="13716001" y="8749114"/>
                    <a:pt x="13716001" y="6858000"/>
                  </a:cubicBezTo>
                  <a:cubicBezTo>
                    <a:pt x="13716001" y="4966886"/>
                    <a:pt x="12195997" y="3431052"/>
                    <a:pt x="10311098" y="3404905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 w="12700">
              <a:solidFill>
                <a:srgbClr val="000000"/>
              </a:solidFill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2" name="Group 29"/>
          <p:cNvGrpSpPr>
            <a:grpSpLocks noChangeAspect="1"/>
          </p:cNvGrpSpPr>
          <p:nvPr>
            <p:custDataLst>
              <p:tags r:id="rId15"/>
            </p:custDataLst>
          </p:nvPr>
        </p:nvGrpSpPr>
        <p:grpSpPr>
          <a:xfrm rot="0">
            <a:off x="14943594" y="5024911"/>
            <a:ext cx="1787337" cy="1787337"/>
            <a:chOff x="0" y="0"/>
            <a:chExt cx="14840029" cy="14840029"/>
          </a:xfrm>
        </p:grpSpPr>
        <p:sp>
          <p:nvSpPr>
            <p:cNvPr id="4" name="Freeform 30"/>
            <p:cNvSpPr/>
            <p:nvPr>
              <p:custDataLst>
                <p:tags r:id="rId16"/>
              </p:custDataLst>
            </p:nvPr>
          </p:nvSpPr>
          <p:spPr>
            <a:xfrm>
              <a:off x="0" y="0"/>
              <a:ext cx="14840031" cy="14840029"/>
            </a:xfrm>
            <a:custGeom>
              <a:avLst/>
              <a:gdLst/>
              <a:ahLst/>
              <a:cxnLst/>
              <a:rect l="l" t="t" r="r" b="b"/>
              <a:pathLst>
                <a:path w="14840031" h="14840029">
                  <a:moveTo>
                    <a:pt x="4600644" y="13683717"/>
                  </a:moveTo>
                  <a:cubicBezTo>
                    <a:pt x="5325050" y="14398144"/>
                    <a:pt x="6321449" y="14840029"/>
                    <a:pt x="7420015" y="14840029"/>
                  </a:cubicBezTo>
                  <a:cubicBezTo>
                    <a:pt x="8518580" y="14840029"/>
                    <a:pt x="9514979" y="14398144"/>
                    <a:pt x="10239385" y="13683717"/>
                  </a:cubicBezTo>
                  <a:cubicBezTo>
                    <a:pt x="10849335" y="13082169"/>
                    <a:pt x="11268311" y="12285571"/>
                    <a:pt x="11395146" y="11395145"/>
                  </a:cubicBezTo>
                  <a:cubicBezTo>
                    <a:pt x="12285571" y="11268308"/>
                    <a:pt x="13082170" y="10849333"/>
                    <a:pt x="13683718" y="10239383"/>
                  </a:cubicBezTo>
                  <a:cubicBezTo>
                    <a:pt x="14398146" y="9514976"/>
                    <a:pt x="14840031" y="8518578"/>
                    <a:pt x="14840031" y="7420013"/>
                  </a:cubicBezTo>
                  <a:cubicBezTo>
                    <a:pt x="14840031" y="6321447"/>
                    <a:pt x="14398146" y="5325050"/>
                    <a:pt x="13683718" y="4600643"/>
                  </a:cubicBezTo>
                  <a:cubicBezTo>
                    <a:pt x="13082170" y="3990693"/>
                    <a:pt x="12285573" y="3571717"/>
                    <a:pt x="11395146" y="3444881"/>
                  </a:cubicBezTo>
                  <a:cubicBezTo>
                    <a:pt x="11268311" y="2554456"/>
                    <a:pt x="10849336" y="1757859"/>
                    <a:pt x="10239385" y="1156311"/>
                  </a:cubicBezTo>
                  <a:cubicBezTo>
                    <a:pt x="9514978" y="441885"/>
                    <a:pt x="8518579" y="0"/>
                    <a:pt x="7420015" y="0"/>
                  </a:cubicBezTo>
                  <a:cubicBezTo>
                    <a:pt x="6321450" y="0"/>
                    <a:pt x="5325050" y="441885"/>
                    <a:pt x="4600645" y="1156313"/>
                  </a:cubicBezTo>
                  <a:cubicBezTo>
                    <a:pt x="3990694" y="1757862"/>
                    <a:pt x="3571719" y="2554459"/>
                    <a:pt x="3444884" y="3444884"/>
                  </a:cubicBezTo>
                  <a:cubicBezTo>
                    <a:pt x="2554459" y="3571720"/>
                    <a:pt x="1757862" y="3990696"/>
                    <a:pt x="1156314" y="4600646"/>
                  </a:cubicBezTo>
                  <a:cubicBezTo>
                    <a:pt x="441885" y="5325052"/>
                    <a:pt x="0" y="6321451"/>
                    <a:pt x="0" y="7420015"/>
                  </a:cubicBezTo>
                  <a:cubicBezTo>
                    <a:pt x="0" y="8518578"/>
                    <a:pt x="441885" y="9514977"/>
                    <a:pt x="1156313" y="10239384"/>
                  </a:cubicBezTo>
                  <a:cubicBezTo>
                    <a:pt x="1757862" y="10849335"/>
                    <a:pt x="2554459" y="11268311"/>
                    <a:pt x="3444884" y="11395146"/>
                  </a:cubicBezTo>
                  <a:cubicBezTo>
                    <a:pt x="3571719" y="12285571"/>
                    <a:pt x="3990694" y="13082169"/>
                    <a:pt x="4600644" y="13683717"/>
                  </a:cubicBezTo>
                  <a:close/>
                </a:path>
              </a:pathLst>
            </a:custGeom>
            <a:solidFill>
              <a:srgbClr val="ABAAAA"/>
            </a:solidFill>
          </p:spPr>
        </p:sp>
        <p:sp>
          <p:nvSpPr>
            <p:cNvPr id="6" name="Freeform 31"/>
            <p:cNvSpPr/>
            <p:nvPr>
              <p:custDataLst>
                <p:tags r:id="rId17"/>
              </p:custDataLst>
            </p:nvPr>
          </p:nvSpPr>
          <p:spPr>
            <a:xfrm>
              <a:off x="200383" y="200380"/>
              <a:ext cx="14439265" cy="14439266"/>
            </a:xfrm>
            <a:custGeom>
              <a:avLst/>
              <a:gdLst/>
              <a:ahLst/>
              <a:cxnLst/>
              <a:rect l="l" t="t" r="r" b="b"/>
              <a:pathLst>
                <a:path w="14439265" h="14439266">
                  <a:moveTo>
                    <a:pt x="4540968" y="13340665"/>
                  </a:moveTo>
                  <a:cubicBezTo>
                    <a:pt x="5229403" y="14019617"/>
                    <a:pt x="6175833" y="14439266"/>
                    <a:pt x="7219632" y="14439266"/>
                  </a:cubicBezTo>
                  <a:cubicBezTo>
                    <a:pt x="8263431" y="14439266"/>
                    <a:pt x="9209861" y="14019617"/>
                    <a:pt x="9898297" y="13340666"/>
                  </a:cubicBezTo>
                  <a:cubicBezTo>
                    <a:pt x="10512359" y="12735065"/>
                    <a:pt x="10922499" y="11921841"/>
                    <a:pt x="11014891" y="11014890"/>
                  </a:cubicBezTo>
                  <a:cubicBezTo>
                    <a:pt x="11921840" y="10922498"/>
                    <a:pt x="12735062" y="10512357"/>
                    <a:pt x="13340663" y="9898297"/>
                  </a:cubicBezTo>
                  <a:cubicBezTo>
                    <a:pt x="14019616" y="9209861"/>
                    <a:pt x="14439264" y="8263431"/>
                    <a:pt x="14439264" y="7219633"/>
                  </a:cubicBezTo>
                  <a:cubicBezTo>
                    <a:pt x="14439264" y="6175835"/>
                    <a:pt x="14019616" y="5229404"/>
                    <a:pt x="13340663" y="4540969"/>
                  </a:cubicBezTo>
                  <a:cubicBezTo>
                    <a:pt x="12735062" y="3926909"/>
                    <a:pt x="11921840" y="3516769"/>
                    <a:pt x="11014891" y="3424376"/>
                  </a:cubicBezTo>
                  <a:cubicBezTo>
                    <a:pt x="10922498" y="2517426"/>
                    <a:pt x="10512358" y="1704203"/>
                    <a:pt x="9898297" y="1098601"/>
                  </a:cubicBezTo>
                  <a:cubicBezTo>
                    <a:pt x="9209862" y="419650"/>
                    <a:pt x="8263431" y="0"/>
                    <a:pt x="7219632" y="0"/>
                  </a:cubicBezTo>
                  <a:cubicBezTo>
                    <a:pt x="6175833" y="0"/>
                    <a:pt x="5229403" y="419650"/>
                    <a:pt x="4540967" y="1098602"/>
                  </a:cubicBezTo>
                  <a:cubicBezTo>
                    <a:pt x="3926907" y="1704205"/>
                    <a:pt x="3516767" y="2517427"/>
                    <a:pt x="3424376" y="3424376"/>
                  </a:cubicBezTo>
                  <a:cubicBezTo>
                    <a:pt x="2517426" y="3516768"/>
                    <a:pt x="1704202" y="3926908"/>
                    <a:pt x="1098601" y="4540969"/>
                  </a:cubicBezTo>
                  <a:cubicBezTo>
                    <a:pt x="419650" y="5229404"/>
                    <a:pt x="0" y="6175834"/>
                    <a:pt x="0" y="7219632"/>
                  </a:cubicBezTo>
                  <a:cubicBezTo>
                    <a:pt x="0" y="8263431"/>
                    <a:pt x="419650" y="9209861"/>
                    <a:pt x="1098602" y="9898296"/>
                  </a:cubicBezTo>
                  <a:cubicBezTo>
                    <a:pt x="1704204" y="10512356"/>
                    <a:pt x="2517427" y="10922498"/>
                    <a:pt x="3424377" y="11014889"/>
                  </a:cubicBezTo>
                  <a:cubicBezTo>
                    <a:pt x="3516767" y="11921841"/>
                    <a:pt x="3926906" y="12735063"/>
                    <a:pt x="4540968" y="1334066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Freeform 32"/>
            <p:cNvSpPr/>
            <p:nvPr>
              <p:custDataLst>
                <p:tags r:id="rId18"/>
              </p:custDataLst>
            </p:nvPr>
          </p:nvSpPr>
          <p:spPr>
            <a:xfrm>
              <a:off x="562014" y="562014"/>
              <a:ext cx="13716001" cy="13715999"/>
            </a:xfrm>
            <a:custGeom>
              <a:avLst/>
              <a:gdLst/>
              <a:ahLst/>
              <a:cxnLst/>
              <a:rect l="l" t="t" r="r" b="b"/>
              <a:pathLst>
                <a:path w="13716001" h="13715999">
                  <a:moveTo>
                    <a:pt x="10311098" y="3404905"/>
                  </a:moveTo>
                  <a:cubicBezTo>
                    <a:pt x="10284950" y="1520004"/>
                    <a:pt x="8749117" y="0"/>
                    <a:pt x="6858001" y="0"/>
                  </a:cubicBezTo>
                  <a:cubicBezTo>
                    <a:pt x="4966884" y="0"/>
                    <a:pt x="3431050" y="1520004"/>
                    <a:pt x="3404905" y="3404905"/>
                  </a:cubicBezTo>
                  <a:cubicBezTo>
                    <a:pt x="1520004" y="3431052"/>
                    <a:pt x="0" y="4966887"/>
                    <a:pt x="0" y="6858001"/>
                  </a:cubicBezTo>
                  <a:cubicBezTo>
                    <a:pt x="0" y="8749115"/>
                    <a:pt x="1520004" y="10284950"/>
                    <a:pt x="3404905" y="10311096"/>
                  </a:cubicBezTo>
                  <a:cubicBezTo>
                    <a:pt x="3431050" y="12195998"/>
                    <a:pt x="4966885" y="13716000"/>
                    <a:pt x="6858001" y="13716000"/>
                  </a:cubicBezTo>
                  <a:cubicBezTo>
                    <a:pt x="8749115" y="13716000"/>
                    <a:pt x="10284950" y="12195998"/>
                    <a:pt x="10311099" y="10311096"/>
                  </a:cubicBezTo>
                  <a:cubicBezTo>
                    <a:pt x="12195998" y="10284949"/>
                    <a:pt x="13716001" y="8749114"/>
                    <a:pt x="13716001" y="6858000"/>
                  </a:cubicBezTo>
                  <a:cubicBezTo>
                    <a:pt x="13716001" y="4966886"/>
                    <a:pt x="12195997" y="3431052"/>
                    <a:pt x="10311098" y="3404905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 w="12700">
              <a:solidFill>
                <a:srgbClr val="000000"/>
              </a:solidFill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33" name="TextBox 33"/>
          <p:cNvSpPr txBox="1"/>
          <p:nvPr>
            <p:custDataLst>
              <p:tags r:id="rId19"/>
            </p:custDataLst>
          </p:nvPr>
        </p:nvSpPr>
        <p:spPr>
          <a:xfrm>
            <a:off x="8611413" y="6735417"/>
            <a:ext cx="5160378" cy="738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60"/>
              </a:lnSpc>
            </a:pPr>
            <a:r>
              <a:rPr lang="zh-CN" altLang="en-US" sz="4400" b="1">
                <a:solidFill>
                  <a:srgbClr val="702D34"/>
                </a:solidFill>
                <a:latin typeface="华文中宋" panose="02010600040101010101" charset="-122"/>
                <a:ea typeface="华文中宋" panose="02010600040101010101" charset="-122"/>
                <a:cs typeface="字由点字小隶书" panose="00020600040101010101" charset="-122"/>
                <a:sym typeface="字由点字小隶书" panose="00020600040101010101" charset="-122"/>
              </a:rPr>
              <a:t>产品展示</a:t>
            </a:r>
            <a:endParaRPr lang="zh-CN" altLang="en-US" sz="4400" b="1">
              <a:solidFill>
                <a:srgbClr val="702D34"/>
              </a:solidFill>
              <a:latin typeface="华文中宋" panose="02010600040101010101" charset="-122"/>
              <a:ea typeface="华文中宋" panose="02010600040101010101" charset="-122"/>
              <a:cs typeface="字由点字小隶书" panose="00020600040101010101" charset="-122"/>
              <a:sym typeface="字由点字小隶书" panose="00020600040101010101" charset="-122"/>
            </a:endParaRPr>
          </a:p>
        </p:txBody>
      </p:sp>
      <p:sp>
        <p:nvSpPr>
          <p:cNvPr id="39" name="TextBox 39"/>
          <p:cNvSpPr txBox="1"/>
          <p:nvPr>
            <p:custDataLst>
              <p:tags r:id="rId20"/>
            </p:custDataLst>
          </p:nvPr>
        </p:nvSpPr>
        <p:spPr>
          <a:xfrm>
            <a:off x="13182867" y="6794472"/>
            <a:ext cx="5160378" cy="738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60"/>
              </a:lnSpc>
            </a:pPr>
            <a:r>
              <a:rPr lang="zh-CN" altLang="en-US" sz="4400" b="1">
                <a:solidFill>
                  <a:srgbClr val="702D34"/>
                </a:solidFill>
                <a:latin typeface="华文中宋" panose="02010600040101010101" charset="-122"/>
                <a:ea typeface="华文中宋" panose="02010600040101010101" charset="-122"/>
                <a:cs typeface="字由点字小隶书" panose="00020600040101010101" charset="-122"/>
                <a:sym typeface="字由点字小隶书" panose="00020600040101010101" charset="-122"/>
              </a:rPr>
              <a:t>系列产品</a:t>
            </a:r>
            <a:endParaRPr lang="zh-CN" altLang="en-US" sz="4400" b="1">
              <a:solidFill>
                <a:srgbClr val="702D34"/>
              </a:solidFill>
              <a:latin typeface="华文中宋" panose="02010600040101010101" charset="-122"/>
              <a:ea typeface="华文中宋" panose="02010600040101010101" charset="-122"/>
              <a:cs typeface="字由点字小隶书" panose="00020600040101010101" charset="-122"/>
              <a:sym typeface="字由点字小隶书" panose="00020600040101010101" charset="-122"/>
            </a:endParaRPr>
          </a:p>
        </p:txBody>
      </p:sp>
      <p:sp>
        <p:nvSpPr>
          <p:cNvPr id="40" name="TextBox 40"/>
          <p:cNvSpPr txBox="1"/>
          <p:nvPr>
            <p:custDataLst>
              <p:tags r:id="rId21"/>
            </p:custDataLst>
          </p:nvPr>
        </p:nvSpPr>
        <p:spPr>
          <a:xfrm>
            <a:off x="14219555" y="7601585"/>
            <a:ext cx="3364865" cy="23977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zh-CN" sz="2400" kern="100" dirty="0">
                <a:effectLst/>
                <a:latin typeface="方正粗宋简体" panose="02000000000000000000" charset="-122"/>
                <a:ea typeface="方正粗宋简体" panose="02000000000000000000" charset="-122"/>
                <a:cs typeface="宋体" panose="02010600030101010101" pitchFamily="2" charset="-122"/>
                <a:sym typeface="+mn-ea"/>
              </a:rPr>
              <a:t>提供</a:t>
            </a:r>
            <a:r>
              <a:rPr lang="zh-CN" altLang="zh-CN" sz="2400" kern="100" dirty="0">
                <a:solidFill>
                  <a:schemeClr val="accent2">
                    <a:lumMod val="75000"/>
                  </a:schemeClr>
                </a:solidFill>
                <a:effectLst/>
                <a:latin typeface="方正粗宋简体" panose="02000000000000000000" charset="-122"/>
                <a:ea typeface="方正粗宋简体" panose="02000000000000000000" charset="-122"/>
                <a:cs typeface="宋体" panose="02010600030101010101" pitchFamily="2" charset="-122"/>
                <a:sym typeface="+mn-ea"/>
              </a:rPr>
              <a:t>更为完整的系列课程产品</a:t>
            </a:r>
            <a:r>
              <a:rPr lang="zh-CN" altLang="zh-CN" sz="2400" kern="100" dirty="0">
                <a:effectLst/>
                <a:latin typeface="方正粗宋简体" panose="02000000000000000000" charset="-122"/>
                <a:ea typeface="方正粗宋简体" panose="02000000000000000000" charset="-122"/>
                <a:cs typeface="宋体" panose="02010600030101010101" pitchFamily="2" charset="-122"/>
                <a:sym typeface="+mn-ea"/>
              </a:rPr>
              <a:t>以及</a:t>
            </a:r>
            <a:r>
              <a:rPr lang="zh-CN" altLang="zh-CN" sz="2400" kern="100" dirty="0">
                <a:solidFill>
                  <a:schemeClr val="accent2">
                    <a:lumMod val="75000"/>
                  </a:schemeClr>
                </a:solidFill>
                <a:effectLst/>
                <a:latin typeface="方正粗宋简体" panose="02000000000000000000" charset="-122"/>
                <a:ea typeface="方正粗宋简体" panose="02000000000000000000" charset="-122"/>
                <a:cs typeface="宋体" panose="02010600030101010101" pitchFamily="2" charset="-122"/>
                <a:sym typeface="+mn-ea"/>
              </a:rPr>
              <a:t>私人化定制服务</a:t>
            </a:r>
            <a:r>
              <a:rPr lang="zh-CN" altLang="zh-CN" sz="2400" kern="100" dirty="0">
                <a:effectLst/>
                <a:latin typeface="方正粗宋简体" panose="02000000000000000000" charset="-122"/>
                <a:ea typeface="方正粗宋简体" panose="02000000000000000000" charset="-122"/>
                <a:cs typeface="宋体" panose="02010600030101010101" pitchFamily="2" charset="-122"/>
                <a:sym typeface="+mn-ea"/>
              </a:rPr>
              <a:t>。以服饰体验课程为蓝本，为</a:t>
            </a:r>
            <a:r>
              <a:rPr lang="zh-CN" altLang="zh-CN" sz="2400" kern="100" dirty="0">
                <a:solidFill>
                  <a:schemeClr val="accent2">
                    <a:lumMod val="75000"/>
                  </a:schemeClr>
                </a:solidFill>
                <a:effectLst/>
                <a:latin typeface="方正粗宋简体" panose="02000000000000000000" charset="-122"/>
                <a:ea typeface="方正粗宋简体" panose="02000000000000000000" charset="-122"/>
                <a:cs typeface="宋体" panose="02010600030101010101" pitchFamily="2" charset="-122"/>
                <a:sym typeface="+mn-ea"/>
              </a:rPr>
              <a:t>每一项非遗文化</a:t>
            </a:r>
            <a:r>
              <a:rPr lang="zh-CN" altLang="zh-CN" sz="2400" kern="100" dirty="0">
                <a:effectLst/>
                <a:latin typeface="方正粗宋简体" panose="02000000000000000000" charset="-122"/>
                <a:ea typeface="方正粗宋简体" panose="02000000000000000000" charset="-122"/>
                <a:cs typeface="宋体" panose="02010600030101010101" pitchFamily="2" charset="-122"/>
                <a:sym typeface="+mn-ea"/>
              </a:rPr>
              <a:t>打造其大众化的沉浸式体验方式</a:t>
            </a:r>
            <a:endParaRPr lang="zh-CN" altLang="zh-CN" sz="2400" kern="100" dirty="0">
              <a:effectLst/>
              <a:latin typeface="方正粗宋简体" panose="02000000000000000000" charset="-122"/>
              <a:ea typeface="方正粗宋简体" panose="02000000000000000000" charset="-122"/>
              <a:cs typeface="宋体" panose="02010600030101010101" pitchFamily="2" charset="-122"/>
              <a:sym typeface="字由点字小隶书" panose="00020600040101010101" charset="-122"/>
            </a:endParaRPr>
          </a:p>
        </p:txBody>
      </p:sp>
      <p:sp>
        <p:nvSpPr>
          <p:cNvPr id="41" name="TextBox 41"/>
          <p:cNvSpPr txBox="1"/>
          <p:nvPr>
            <p:custDataLst>
              <p:tags r:id="rId22"/>
            </p:custDataLst>
          </p:nvPr>
        </p:nvSpPr>
        <p:spPr>
          <a:xfrm>
            <a:off x="12649203" y="1638148"/>
            <a:ext cx="1685653" cy="9097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30"/>
              </a:lnSpc>
            </a:pPr>
            <a:r>
              <a:rPr lang="en-US" sz="6300">
                <a:solidFill>
                  <a:srgbClr val="FFFFFF"/>
                </a:solidFill>
                <a:latin typeface="可画腾龙体-简" panose="020B0500000000000000"/>
                <a:ea typeface="可画腾龙体-简" panose="020B0500000000000000"/>
                <a:cs typeface="可画腾龙体-简" panose="020B0500000000000000"/>
                <a:sym typeface="可画腾龙体-简" panose="020B0500000000000000"/>
              </a:rPr>
              <a:t>壹</a:t>
            </a:r>
            <a:endParaRPr lang="en-US" sz="6300">
              <a:solidFill>
                <a:srgbClr val="FFFFFF"/>
              </a:solidFill>
              <a:latin typeface="可画腾龙体-简" panose="020B0500000000000000"/>
              <a:ea typeface="可画腾龙体-简" panose="020B0500000000000000"/>
              <a:cs typeface="可画腾龙体-简" panose="020B0500000000000000"/>
              <a:sym typeface="可画腾龙体-简" panose="020B0500000000000000"/>
            </a:endParaRPr>
          </a:p>
        </p:txBody>
      </p:sp>
      <p:sp>
        <p:nvSpPr>
          <p:cNvPr id="43" name="TextBox 43"/>
          <p:cNvSpPr txBox="1"/>
          <p:nvPr>
            <p:custDataLst>
              <p:tags r:id="rId23"/>
            </p:custDataLst>
          </p:nvPr>
        </p:nvSpPr>
        <p:spPr>
          <a:xfrm>
            <a:off x="10489111" y="5606898"/>
            <a:ext cx="1685653" cy="888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30"/>
              </a:lnSpc>
            </a:pPr>
            <a:r>
              <a:rPr lang="en-US" sz="6300">
                <a:solidFill>
                  <a:srgbClr val="FFFFFF"/>
                </a:solidFill>
                <a:latin typeface="可画腾龙体-简" panose="020B0500000000000000"/>
                <a:ea typeface="可画腾龙体-简" panose="020B0500000000000000"/>
                <a:cs typeface="可画腾龙体-简" panose="020B0500000000000000"/>
                <a:sym typeface="可画腾龙体-简" panose="020B0500000000000000"/>
              </a:rPr>
              <a:t>贰</a:t>
            </a:r>
            <a:endParaRPr lang="zh-CN" altLang="en-US" sz="6300">
              <a:solidFill>
                <a:srgbClr val="FFFFFF"/>
              </a:solidFill>
              <a:latin typeface="可画腾龙体-简" panose="020B0500000000000000"/>
              <a:ea typeface="宋体" panose="02010600030101010101" pitchFamily="2" charset="-122"/>
              <a:cs typeface="可画腾龙体-简" panose="020B0500000000000000"/>
              <a:sym typeface="可画腾龙体-简" panose="020B0500000000000000"/>
            </a:endParaRPr>
          </a:p>
        </p:txBody>
      </p:sp>
      <p:sp>
        <p:nvSpPr>
          <p:cNvPr id="44" name="TextBox 44"/>
          <p:cNvSpPr txBox="1"/>
          <p:nvPr>
            <p:custDataLst>
              <p:tags r:id="rId24"/>
            </p:custDataLst>
          </p:nvPr>
        </p:nvSpPr>
        <p:spPr>
          <a:xfrm>
            <a:off x="15021195" y="5530698"/>
            <a:ext cx="1685653" cy="888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30"/>
              </a:lnSpc>
            </a:pPr>
            <a:r>
              <a:rPr lang="zh-CN" altLang="en-US" sz="6300">
                <a:solidFill>
                  <a:srgbClr val="FFFFFF"/>
                </a:solidFill>
                <a:latin typeface="可画腾龙体-简" panose="020B0500000000000000"/>
                <a:ea typeface="可画腾龙体-简" panose="020B0500000000000000"/>
                <a:cs typeface="可画腾龙体-简" panose="020B0500000000000000"/>
                <a:sym typeface="可画腾龙体-简" panose="020B0500000000000000"/>
              </a:rPr>
              <a:t>叁</a:t>
            </a:r>
            <a:endParaRPr lang="zh-CN" altLang="en-US" sz="6300">
              <a:solidFill>
                <a:srgbClr val="FFFFFF"/>
              </a:solidFill>
              <a:latin typeface="可画腾龙体-简" panose="020B0500000000000000"/>
              <a:ea typeface="可画腾龙体-简" panose="020B0500000000000000"/>
              <a:cs typeface="可画腾龙体-简" panose="020B0500000000000000"/>
              <a:sym typeface="可画腾龙体-简" panose="020B0500000000000000"/>
            </a:endParaRPr>
          </a:p>
        </p:txBody>
      </p:sp>
      <p:sp>
        <p:nvSpPr>
          <p:cNvPr id="51" name="TextBox 6"/>
          <p:cNvSpPr txBox="1"/>
          <p:nvPr/>
        </p:nvSpPr>
        <p:spPr>
          <a:xfrm>
            <a:off x="1028700" y="619591"/>
            <a:ext cx="16018357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p>
            <a:pPr marL="0" lvl="0" indent="0" algn="just">
              <a:lnSpc>
                <a:spcPts val="5630"/>
              </a:lnSpc>
              <a:spcBef>
                <a:spcPct val="0"/>
              </a:spcBef>
            </a:pPr>
            <a:r>
              <a:rPr lang="zh-CN" altLang="en-US" sz="5410" b="1">
                <a:solidFill>
                  <a:srgbClr val="2E3239"/>
                </a:solidFill>
                <a:latin typeface="华文中宋" panose="02010600040101010101" charset="-122"/>
                <a:ea typeface="华文中宋" panose="02010600040101010101" charset="-122"/>
                <a:cs typeface="造字工房刻宋体 粗体" charset="-122"/>
                <a:sym typeface="造字工房刻宋体 粗体" charset="-122"/>
              </a:rPr>
              <a:t>体验馆模式（未来规划）</a:t>
            </a:r>
            <a:endParaRPr lang="zh-CN" altLang="en-US" sz="5410" b="1">
              <a:solidFill>
                <a:srgbClr val="2E3239"/>
              </a:solidFill>
              <a:latin typeface="华文中宋" panose="02010600040101010101" charset="-122"/>
              <a:ea typeface="华文中宋" panose="02010600040101010101" charset="-122"/>
              <a:cs typeface="造字工房刻宋体 粗体" charset="-122"/>
              <a:sym typeface="造字工房刻宋体 粗体" charset="-122"/>
            </a:endParaRPr>
          </a:p>
        </p:txBody>
      </p:sp>
      <p:pic>
        <p:nvPicPr>
          <p:cNvPr id="56" name="图片 55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1356340" y="190500"/>
            <a:ext cx="1986915" cy="1450340"/>
          </a:xfrm>
          <a:prstGeom prst="rect">
            <a:avLst/>
          </a:prstGeom>
        </p:spPr>
      </p:pic>
      <p:pic>
        <p:nvPicPr>
          <p:cNvPr id="54" name="图片 53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2192000" y="114300"/>
            <a:ext cx="2072005" cy="1375410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/>
        </p:nvPicPr>
        <p:blipFill>
          <a:blip r:embed="rId27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3716000" y="367030"/>
            <a:ext cx="1791970" cy="850265"/>
          </a:xfrm>
          <a:prstGeom prst="rect">
            <a:avLst/>
          </a:prstGeom>
        </p:spPr>
      </p:pic>
      <p:sp>
        <p:nvSpPr>
          <p:cNvPr id="57" name="文本框 56"/>
          <p:cNvSpPr txBox="1"/>
          <p:nvPr/>
        </p:nvSpPr>
        <p:spPr>
          <a:xfrm>
            <a:off x="15392400" y="599440"/>
            <a:ext cx="3148965" cy="70675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zh-CN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——广东传统客家服饰</a:t>
            </a:r>
            <a:endParaRPr lang="en-US" altLang="zh-CN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en-US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          </a:t>
            </a:r>
            <a:r>
              <a:rPr lang="zh-CN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体验创意新路径 </a:t>
            </a:r>
            <a:endParaRPr lang="zh-CN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3" name="矩形: 圆角 2"/>
          <p:cNvSpPr/>
          <p:nvPr/>
        </p:nvSpPr>
        <p:spPr>
          <a:xfrm rot="372975">
            <a:off x="3869055" y="3382010"/>
            <a:ext cx="4321810" cy="4904105"/>
          </a:xfrm>
          <a:prstGeom prst="roundRect">
            <a:avLst>
              <a:gd name="adj" fmla="val 4033"/>
            </a:avLst>
          </a:prstGeom>
          <a:blipFill>
            <a:blip r:embed="rId28"/>
            <a:stretch>
              <a:fillRect/>
            </a:stretch>
          </a:blipFill>
          <a:ln w="1270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>
            <a:outerShdw blurRad="520700" dist="114300" dir="600000" algn="t" rotWithShape="0">
              <a:sysClr val="windowText" lastClr="000000">
                <a:alpha val="19000"/>
              </a:sysClr>
            </a:outerShdw>
          </a:effectLst>
          <a:scene3d>
            <a:camera prst="perspectiveLeft">
              <a:rot lat="0" lon="1200000" rev="20699999"/>
            </a:camera>
            <a:lightRig rig="contrasting" dir="t"/>
          </a:scene3d>
        </p:spPr>
        <p:txBody>
          <a:bodyPr rtlCol="0" anchor="ctr"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思源黑体 CN Bold" panose="02010600030101010101" pitchFamily="34" charset="-122"/>
              <a:ea typeface="思源黑体 CN Bold" panose="02010600030101010101" pitchFamily="34" charset="-122"/>
            </a:endParaRPr>
          </a:p>
        </p:txBody>
      </p:sp>
      <p:sp>
        <p:nvSpPr>
          <p:cNvPr id="66" name="TextBox 39"/>
          <p:cNvSpPr txBox="1"/>
          <p:nvPr>
            <p:custDataLst>
              <p:tags r:id="rId29"/>
            </p:custDataLst>
          </p:nvPr>
        </p:nvSpPr>
        <p:spPr>
          <a:xfrm>
            <a:off x="10820667" y="3044162"/>
            <a:ext cx="5160378" cy="676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4400" b="1">
                <a:solidFill>
                  <a:srgbClr val="702D34"/>
                </a:solidFill>
                <a:latin typeface="华文中宋" panose="02010600040101010101" charset="-122"/>
                <a:ea typeface="华文中宋" panose="02010600040101010101" charset="-122"/>
                <a:cs typeface="字由点字小隶书" panose="00020600040101010101" charset="-122"/>
                <a:sym typeface="+mn-ea"/>
              </a:rPr>
              <a:t>亲身体验文化</a:t>
            </a:r>
            <a:endParaRPr lang="en-US" sz="4400" b="1">
              <a:solidFill>
                <a:srgbClr val="702D34"/>
              </a:solidFill>
              <a:latin typeface="华文中宋" panose="02010600040101010101" charset="-122"/>
              <a:ea typeface="华文中宋" panose="02010600040101010101" charset="-122"/>
              <a:cs typeface="字由点字小隶书" panose="00020600040101010101" charset="-122"/>
              <a:sym typeface="+mn-ea"/>
            </a:endParaRPr>
          </a:p>
        </p:txBody>
      </p:sp>
      <p:sp>
        <p:nvSpPr>
          <p:cNvPr id="67" name="TextBox 40"/>
          <p:cNvSpPr txBox="1"/>
          <p:nvPr>
            <p:custDataLst>
              <p:tags r:id="rId30"/>
            </p:custDataLst>
          </p:nvPr>
        </p:nvSpPr>
        <p:spPr>
          <a:xfrm>
            <a:off x="11959672" y="3922283"/>
            <a:ext cx="2981428" cy="1438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p>
            <a:pPr algn="just">
              <a:lnSpc>
                <a:spcPct val="130000"/>
              </a:lnSpc>
            </a:pPr>
            <a:r>
              <a:rPr lang="zh-CN" altLang="zh-CN" sz="2400" kern="100" dirty="0">
                <a:effectLst/>
                <a:latin typeface="方正粗宋简体" panose="02000000000000000000" charset="-122"/>
                <a:ea typeface="方正粗宋简体" panose="02000000000000000000" charset="-122"/>
                <a:cs typeface="方正粗宋简体" panose="02000000000000000000" charset="-122"/>
                <a:sym typeface="+mn-ea"/>
              </a:rPr>
              <a:t>设计“小满仔”产品体验的</a:t>
            </a:r>
            <a:r>
              <a:rPr lang="zh-CN" altLang="zh-CN" sz="2400" b="1" kern="100" dirty="0">
                <a:solidFill>
                  <a:schemeClr val="accent2">
                    <a:lumMod val="75000"/>
                  </a:schemeClr>
                </a:solidFill>
                <a:effectLst/>
                <a:latin typeface="方正粗宋简体" panose="02000000000000000000" charset="-122"/>
                <a:ea typeface="方正粗宋简体" panose="02000000000000000000" charset="-122"/>
                <a:cs typeface="方正粗宋简体" panose="02000000000000000000" charset="-122"/>
                <a:sym typeface="+mn-ea"/>
              </a:rPr>
              <a:t>限额免费</a:t>
            </a:r>
            <a:r>
              <a:rPr lang="zh-CN" altLang="zh-CN" sz="2400" kern="100" dirty="0">
                <a:effectLst/>
                <a:latin typeface="方正粗宋简体" panose="02000000000000000000" charset="-122"/>
                <a:ea typeface="方正粗宋简体" panose="02000000000000000000" charset="-122"/>
                <a:cs typeface="方正粗宋简体" panose="02000000000000000000" charset="-122"/>
                <a:sym typeface="+mn-ea"/>
              </a:rPr>
              <a:t>体验活动，亲身体验文化</a:t>
            </a:r>
            <a:endParaRPr lang="en-US" sz="2400">
              <a:solidFill>
                <a:srgbClr val="000000"/>
              </a:solidFill>
              <a:latin typeface="方正粗宋简体" panose="02000000000000000000" charset="-122"/>
              <a:ea typeface="方正粗宋简体" panose="02000000000000000000" charset="-122"/>
              <a:cs typeface="方正粗宋简体" panose="02000000000000000000" charset="-122"/>
              <a:sym typeface="字由点字小隶书" panose="00020600040101010101" charset="-122"/>
            </a:endParaRPr>
          </a:p>
        </p:txBody>
      </p:sp>
      <p:sp>
        <p:nvSpPr>
          <p:cNvPr id="68" name="TextBox 40"/>
          <p:cNvSpPr txBox="1"/>
          <p:nvPr>
            <p:custDataLst>
              <p:tags r:id="rId31"/>
            </p:custDataLst>
          </p:nvPr>
        </p:nvSpPr>
        <p:spPr>
          <a:xfrm>
            <a:off x="9525000" y="7527925"/>
            <a:ext cx="3452495" cy="22155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p>
            <a:pPr algn="just">
              <a:lnSpc>
                <a:spcPct val="150000"/>
              </a:lnSpc>
            </a:pPr>
            <a:r>
              <a:rPr lang="zh-CN" altLang="zh-CN" sz="2400" kern="100" dirty="0">
                <a:effectLst/>
                <a:latin typeface="方正粗宋简体" panose="02000000000000000000" charset="-122"/>
                <a:ea typeface="方正粗宋简体" panose="02000000000000000000" charset="-122"/>
                <a:cs typeface="宋体" panose="02010600030101010101" pitchFamily="2" charset="-122"/>
                <a:sym typeface="+mn-ea"/>
              </a:rPr>
              <a:t>展示棉花娃娃服饰系列产品的</a:t>
            </a:r>
            <a:r>
              <a:rPr lang="zh-CN" altLang="zh-CN" sz="2400" b="1" kern="100" dirty="0">
                <a:solidFill>
                  <a:schemeClr val="accent2">
                    <a:lumMod val="75000"/>
                  </a:schemeClr>
                </a:solidFill>
                <a:effectLst/>
                <a:latin typeface="方正粗宋简体" panose="02000000000000000000" charset="-122"/>
                <a:ea typeface="方正粗宋简体" panose="02000000000000000000" charset="-122"/>
                <a:cs typeface="宋体" panose="02010600030101010101" pitchFamily="2" charset="-122"/>
                <a:sym typeface="+mn-ea"/>
              </a:rPr>
              <a:t>特点、制作过程和图案中的客家文化</a:t>
            </a:r>
            <a:r>
              <a:rPr lang="zh-CN" altLang="zh-CN" sz="2400" kern="100" dirty="0">
                <a:effectLst/>
                <a:latin typeface="方正粗宋简体" panose="02000000000000000000" charset="-122"/>
                <a:ea typeface="方正粗宋简体" panose="02000000000000000000" charset="-122"/>
                <a:cs typeface="宋体" panose="02010600030101010101" pitchFamily="2" charset="-122"/>
                <a:sym typeface="+mn-ea"/>
              </a:rPr>
              <a:t>，让消费者更直观地了解</a:t>
            </a:r>
            <a:endParaRPr lang="en-US" sz="2400">
              <a:solidFill>
                <a:srgbClr val="000000"/>
              </a:solidFill>
              <a:latin typeface="方正粗宋简体" panose="02000000000000000000" charset="-122"/>
              <a:ea typeface="方正粗宋简体" panose="02000000000000000000" charset="-122"/>
              <a:cs typeface="方正粗宋简体" panose="02000000000000000000" charset="-122"/>
              <a:sym typeface="字由点字小隶书" panose="00020600040101010101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3"/>
          <p:cNvSpPr txBox="1"/>
          <p:nvPr/>
        </p:nvSpPr>
        <p:spPr>
          <a:xfrm>
            <a:off x="12573000" y="1485900"/>
            <a:ext cx="5448300" cy="9406255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p>
            <a:pPr algn="r">
              <a:lnSpc>
                <a:spcPts val="7170"/>
              </a:lnSpc>
            </a:pPr>
            <a:r>
              <a:rPr lang="zh-CN" altLang="en-US" sz="7170" spc="-387">
                <a:ln>
                  <a:noFill/>
                </a:ln>
                <a:solidFill>
                  <a:schemeClr val="tx1">
                    <a:lumMod val="50000"/>
                    <a:lumOff val="50000"/>
                    <a:alpha val="4706"/>
                  </a:schemeClr>
                </a:solidFill>
                <a:latin typeface="方正舒体" panose="02010601030101010101" charset="-122"/>
                <a:ea typeface="方正舒体" panose="02010601030101010101" charset="-122"/>
                <a:cs typeface="Liu Jian Mao Cao" panose="00000500000000000000"/>
                <a:sym typeface="Liu Jian Mao Cao" panose="00000500000000000000"/>
              </a:rPr>
              <a:t>让非遗走出历史、走进当下、走向未来，既不能蹴而就，也不能一劳永逸，必须遵循非遗保护传承规律，让非遗在保护传承中绽放光彩</a:t>
            </a:r>
            <a:endParaRPr lang="zh-CN" altLang="en-US" sz="7170" spc="-387">
              <a:ln>
                <a:noFill/>
              </a:ln>
              <a:solidFill>
                <a:schemeClr val="tx1">
                  <a:lumMod val="50000"/>
                  <a:lumOff val="50000"/>
                  <a:alpha val="4706"/>
                </a:schemeClr>
              </a:solidFill>
              <a:latin typeface="方正舒体" panose="02010601030101010101" charset="-122"/>
              <a:ea typeface="方正舒体" panose="02010601030101010101" charset="-122"/>
              <a:cs typeface="Liu Jian Mao Cao" panose="00000500000000000000"/>
              <a:sym typeface="Liu Jian Mao Cao" panose="00000500000000000000"/>
            </a:endParaRPr>
          </a:p>
        </p:txBody>
      </p:sp>
      <p:sp>
        <p:nvSpPr>
          <p:cNvPr id="7" name="Freeform 7"/>
          <p:cNvSpPr/>
          <p:nvPr/>
        </p:nvSpPr>
        <p:spPr>
          <a:xfrm rot="-5733623">
            <a:off x="-3504284" y="-2751131"/>
            <a:ext cx="4535076" cy="4675336"/>
          </a:xfrm>
          <a:custGeom>
            <a:avLst/>
            <a:gdLst/>
            <a:ahLst/>
            <a:cxnLst/>
            <a:rect l="l" t="t" r="r" b="b"/>
            <a:pathLst>
              <a:path w="4535076" h="4675336">
                <a:moveTo>
                  <a:pt x="0" y="0"/>
                </a:moveTo>
                <a:lnTo>
                  <a:pt x="4535076" y="0"/>
                </a:lnTo>
                <a:lnTo>
                  <a:pt x="4535076" y="4675336"/>
                </a:lnTo>
                <a:lnTo>
                  <a:pt x="0" y="4675336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 rot="0">
            <a:off x="1794510" y="2295525"/>
            <a:ext cx="14919960" cy="7103744"/>
            <a:chOff x="0" y="0"/>
            <a:chExt cx="3766077" cy="239214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766077" cy="2392145"/>
            </a:xfrm>
            <a:custGeom>
              <a:avLst/>
              <a:gdLst/>
              <a:ahLst/>
              <a:cxnLst/>
              <a:rect l="l" t="t" r="r" b="b"/>
              <a:pathLst>
                <a:path w="3766077" h="2255720">
                  <a:moveTo>
                    <a:pt x="0" y="0"/>
                  </a:moveTo>
                  <a:lnTo>
                    <a:pt x="3766077" y="0"/>
                  </a:lnTo>
                  <a:lnTo>
                    <a:pt x="3766077" y="2255720"/>
                  </a:lnTo>
                  <a:lnTo>
                    <a:pt x="0" y="2255720"/>
                  </a:lnTo>
                  <a:close/>
                </a:path>
              </a:pathLst>
            </a:custGeom>
            <a:solidFill>
              <a:srgbClr val="FFFFFF">
                <a:alpha val="80000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9622"/>
              <a:ext cx="3766077" cy="2172753"/>
            </a:xfrm>
            <a:prstGeom prst="rect">
              <a:avLst/>
            </a:prstGeom>
          </p:spPr>
          <p:txBody>
            <a:bodyPr lIns="37570" tIns="37570" rIns="37570" bIns="37570" rtlCol="0" anchor="ctr"/>
            <a:lstStyle/>
            <a:p>
              <a:pPr algn="ctr">
                <a:lnSpc>
                  <a:spcPts val="2180"/>
                </a:lnSpc>
              </a:pPr>
            </a:p>
          </p:txBody>
        </p:sp>
      </p:grpSp>
      <p:sp>
        <p:nvSpPr>
          <p:cNvPr id="15" name="TextBox 15"/>
          <p:cNvSpPr txBox="1"/>
          <p:nvPr>
            <p:custDataLst>
              <p:tags r:id="rId2"/>
            </p:custDataLst>
          </p:nvPr>
        </p:nvSpPr>
        <p:spPr>
          <a:xfrm>
            <a:off x="2162175" y="3467100"/>
            <a:ext cx="1520825" cy="9309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260"/>
              </a:lnSpc>
            </a:pPr>
            <a:r>
              <a:rPr lang="zh-CN" altLang="en-US" sz="5400" b="1">
                <a:solidFill>
                  <a:srgbClr val="702D34"/>
                </a:solidFill>
                <a:latin typeface="微软雅黑" panose="020B0503020204020204" charset="-122"/>
                <a:ea typeface="微软雅黑" panose="020B0503020204020204" charset="-122"/>
                <a:cs typeface="字由点字小隶书" panose="00020600040101010101" charset="-122"/>
                <a:sym typeface="字由点字小隶书" panose="00020600040101010101" charset="-122"/>
              </a:rPr>
              <a:t>融合</a:t>
            </a:r>
            <a:endParaRPr lang="zh-CN" altLang="en-US" sz="5400" b="1">
              <a:solidFill>
                <a:srgbClr val="702D34"/>
              </a:solidFill>
              <a:latin typeface="微软雅黑" panose="020B0503020204020204" charset="-122"/>
              <a:ea typeface="微软雅黑" panose="020B0503020204020204" charset="-122"/>
              <a:cs typeface="字由点字小隶书" panose="00020600040101010101" charset="-122"/>
              <a:sym typeface="字由点字小隶书" panose="00020600040101010101" charset="-122"/>
            </a:endParaRPr>
          </a:p>
        </p:txBody>
      </p:sp>
      <p:sp>
        <p:nvSpPr>
          <p:cNvPr id="16" name="TextBox 16"/>
          <p:cNvSpPr txBox="1"/>
          <p:nvPr>
            <p:custDataLst>
              <p:tags r:id="rId3"/>
            </p:custDataLst>
          </p:nvPr>
        </p:nvSpPr>
        <p:spPr>
          <a:xfrm>
            <a:off x="5181600" y="3009900"/>
            <a:ext cx="10059035" cy="14770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sz="3200" b="1" spc="600" dirty="0"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融合当下多样化、个性化和定制化的文化消费趋势和潮流，把</a:t>
            </a:r>
            <a:r>
              <a:rPr sz="3200" b="1" spc="600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非遗和文化创新融合</a:t>
            </a:r>
            <a:r>
              <a:rPr sz="3200" b="1" spc="600" dirty="0"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在一起，让手工艺成为传统优秀文化的符号象征</a:t>
            </a:r>
            <a:r>
              <a:rPr lang="zh-CN" altLang="en-US" sz="3200" b="1" spc="600" dirty="0"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。</a:t>
            </a:r>
            <a:endParaRPr lang="zh-CN" altLang="en-US" sz="3200" b="1" spc="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51" name="TextBox 6"/>
          <p:cNvSpPr txBox="1"/>
          <p:nvPr/>
        </p:nvSpPr>
        <p:spPr>
          <a:xfrm>
            <a:off x="1028700" y="619591"/>
            <a:ext cx="16018357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p>
            <a:pPr marL="0" lvl="0" indent="0" algn="just">
              <a:lnSpc>
                <a:spcPts val="5630"/>
              </a:lnSpc>
              <a:spcBef>
                <a:spcPct val="0"/>
              </a:spcBef>
            </a:pPr>
            <a:r>
              <a:rPr lang="zh-CN" altLang="en-US" sz="5410" b="1">
                <a:solidFill>
                  <a:srgbClr val="2E3239"/>
                </a:solidFill>
                <a:latin typeface="华文中宋" panose="02010600040101010101" charset="-122"/>
                <a:ea typeface="华文中宋" panose="02010600040101010101" charset="-122"/>
                <a:cs typeface="造字工房刻宋体 粗体" charset="-122"/>
                <a:sym typeface="造字工房刻宋体 粗体" charset="-122"/>
              </a:rPr>
              <a:t>项目创新点</a:t>
            </a:r>
            <a:endParaRPr lang="zh-CN" altLang="en-US" sz="5410" b="1">
              <a:solidFill>
                <a:srgbClr val="2E3239"/>
              </a:solidFill>
              <a:latin typeface="华文中宋" panose="02010600040101010101" charset="-122"/>
              <a:ea typeface="华文中宋" panose="02010600040101010101" charset="-122"/>
              <a:cs typeface="造字工房刻宋体 粗体" charset="-122"/>
              <a:sym typeface="造字工房刻宋体 粗体" charset="-122"/>
            </a:endParaRPr>
          </a:p>
        </p:txBody>
      </p:sp>
      <p:pic>
        <p:nvPicPr>
          <p:cNvPr id="56" name="图片 5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56340" y="190500"/>
            <a:ext cx="1986915" cy="1450340"/>
          </a:xfrm>
          <a:prstGeom prst="rect">
            <a:avLst/>
          </a:prstGeom>
        </p:spPr>
      </p:pic>
      <p:pic>
        <p:nvPicPr>
          <p:cNvPr id="54" name="图片 5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2000" y="114300"/>
            <a:ext cx="2072005" cy="1375410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3716000" y="367030"/>
            <a:ext cx="1791970" cy="850265"/>
          </a:xfrm>
          <a:prstGeom prst="rect">
            <a:avLst/>
          </a:prstGeom>
        </p:spPr>
      </p:pic>
      <p:sp>
        <p:nvSpPr>
          <p:cNvPr id="57" name="文本框 56"/>
          <p:cNvSpPr txBox="1"/>
          <p:nvPr/>
        </p:nvSpPr>
        <p:spPr>
          <a:xfrm>
            <a:off x="15392400" y="599440"/>
            <a:ext cx="3148965" cy="70675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zh-CN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——广东传统客家服饰</a:t>
            </a:r>
            <a:endParaRPr lang="en-US" altLang="zh-CN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en-US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          </a:t>
            </a:r>
            <a:r>
              <a:rPr lang="zh-CN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体验创意新路径 </a:t>
            </a:r>
            <a:endParaRPr lang="zh-CN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燕尾形箭头 29"/>
          <p:cNvSpPr/>
          <p:nvPr/>
        </p:nvSpPr>
        <p:spPr>
          <a:xfrm>
            <a:off x="3657600" y="3695700"/>
            <a:ext cx="1066800" cy="609600"/>
          </a:xfrm>
          <a:prstGeom prst="notchedRightArrow">
            <a:avLst/>
          </a:prstGeom>
          <a:solidFill>
            <a:schemeClr val="accent6">
              <a:lumMod val="50000"/>
            </a:schemeClr>
          </a:solidFill>
          <a:ln>
            <a:gradFill>
              <a:gsLst>
                <a:gs pos="100000">
                  <a:srgbClr val="EEC988"/>
                </a:gs>
                <a:gs pos="0">
                  <a:srgbClr val="CB954D"/>
                </a:gs>
              </a:gsLst>
              <a:lin ang="1620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TextBox 15"/>
          <p:cNvSpPr txBox="1"/>
          <p:nvPr>
            <p:custDataLst>
              <p:tags r:id="rId7"/>
            </p:custDataLst>
          </p:nvPr>
        </p:nvSpPr>
        <p:spPr>
          <a:xfrm>
            <a:off x="2209800" y="5812790"/>
            <a:ext cx="1520825" cy="9309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p>
            <a:pPr algn="l">
              <a:lnSpc>
                <a:spcPts val="7260"/>
              </a:lnSpc>
            </a:pPr>
            <a:r>
              <a:rPr lang="zh-CN" altLang="en-US" sz="5400" b="1">
                <a:solidFill>
                  <a:srgbClr val="702D34"/>
                </a:solidFill>
                <a:latin typeface="微软雅黑" panose="020B0503020204020204" charset="-122"/>
                <a:ea typeface="微软雅黑" panose="020B0503020204020204" charset="-122"/>
                <a:cs typeface="字由点字小隶书" panose="00020600040101010101" charset="-122"/>
                <a:sym typeface="字由点字小隶书" panose="00020600040101010101" charset="-122"/>
              </a:rPr>
              <a:t>多元</a:t>
            </a:r>
            <a:endParaRPr lang="zh-CN" altLang="en-US" sz="5400" b="1">
              <a:solidFill>
                <a:srgbClr val="702D34"/>
              </a:solidFill>
              <a:latin typeface="微软雅黑" panose="020B0503020204020204" charset="-122"/>
              <a:ea typeface="微软雅黑" panose="020B0503020204020204" charset="-122"/>
              <a:cs typeface="字由点字小隶书" panose="00020600040101010101" charset="-122"/>
              <a:sym typeface="字由点字小隶书" panose="00020600040101010101" charset="-122"/>
            </a:endParaRPr>
          </a:p>
        </p:txBody>
      </p:sp>
      <p:sp>
        <p:nvSpPr>
          <p:cNvPr id="32" name="燕尾形箭头 31"/>
          <p:cNvSpPr/>
          <p:nvPr/>
        </p:nvSpPr>
        <p:spPr>
          <a:xfrm>
            <a:off x="3657600" y="5981700"/>
            <a:ext cx="1066800" cy="609600"/>
          </a:xfrm>
          <a:prstGeom prst="notchedRightArrow">
            <a:avLst/>
          </a:prstGeom>
          <a:solidFill>
            <a:schemeClr val="accent6">
              <a:lumMod val="50000"/>
            </a:schemeClr>
          </a:solidFill>
          <a:ln>
            <a:gradFill>
              <a:gsLst>
                <a:gs pos="100000">
                  <a:srgbClr val="EEC988"/>
                </a:gs>
                <a:gs pos="0">
                  <a:srgbClr val="CB954D"/>
                </a:gs>
              </a:gsLst>
              <a:lin ang="1620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TextBox 16"/>
          <p:cNvSpPr txBox="1"/>
          <p:nvPr>
            <p:custDataLst>
              <p:tags r:id="rId8"/>
            </p:custDataLst>
          </p:nvPr>
        </p:nvSpPr>
        <p:spPr>
          <a:xfrm>
            <a:off x="5181600" y="5755640"/>
            <a:ext cx="10059035" cy="9848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p>
            <a:pPr algn="l"/>
            <a:r>
              <a:rPr lang="zh-CN" sz="3200" b="1" spc="600" dirty="0"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由非遗</a:t>
            </a:r>
            <a:r>
              <a:rPr sz="3200" b="1" spc="600" dirty="0"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视角</a:t>
            </a:r>
            <a:r>
              <a:rPr lang="zh-CN" sz="3200" b="1" spc="600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单向述说</a:t>
            </a:r>
            <a:r>
              <a:rPr sz="3200" b="1" spc="600" dirty="0"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转向</a:t>
            </a:r>
            <a:r>
              <a:rPr lang="zh-CN" sz="3200" b="1" spc="600" dirty="0"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多元视角</a:t>
            </a:r>
            <a:r>
              <a:rPr lang="zh-CN" sz="3200" b="1" spc="600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双向交流，</a:t>
            </a:r>
            <a:r>
              <a:rPr lang="zh-CN" sz="3200" b="1" spc="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增强</a:t>
            </a:r>
            <a:r>
              <a:rPr lang="zh-CN" sz="3200" b="1" spc="600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产品</a:t>
            </a:r>
            <a:r>
              <a:rPr lang="en-US" altLang="zh-CN" sz="3200" b="1" spc="600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+</a:t>
            </a:r>
            <a:r>
              <a:rPr lang="zh-CN" altLang="en-US" sz="3200" b="1" spc="600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用户</a:t>
            </a:r>
            <a:r>
              <a:rPr lang="zh-CN" altLang="en-US" sz="3200" b="1" spc="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交互体验和对接效果</a:t>
            </a:r>
            <a:r>
              <a:rPr sz="3200" b="1" spc="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。</a:t>
            </a:r>
            <a:endParaRPr sz="3200" b="1" spc="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34" name="TextBox 15"/>
          <p:cNvSpPr txBox="1"/>
          <p:nvPr>
            <p:custDataLst>
              <p:tags r:id="rId9"/>
            </p:custDataLst>
          </p:nvPr>
        </p:nvSpPr>
        <p:spPr>
          <a:xfrm>
            <a:off x="2209800" y="7745730"/>
            <a:ext cx="1520825" cy="9309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p>
            <a:pPr algn="l">
              <a:lnSpc>
                <a:spcPts val="7260"/>
              </a:lnSpc>
            </a:pPr>
            <a:r>
              <a:rPr lang="zh-CN" altLang="en-US" sz="5400" b="1">
                <a:solidFill>
                  <a:srgbClr val="702D34"/>
                </a:solidFill>
                <a:latin typeface="微软雅黑" panose="020B0503020204020204" charset="-122"/>
                <a:ea typeface="微软雅黑" panose="020B0503020204020204" charset="-122"/>
                <a:cs typeface="字由点字小隶书" panose="00020600040101010101" charset="-122"/>
                <a:sym typeface="字由点字小隶书" panose="00020600040101010101" charset="-122"/>
              </a:rPr>
              <a:t>破圈</a:t>
            </a:r>
            <a:endParaRPr lang="zh-CN" altLang="en-US" sz="5400" b="1">
              <a:solidFill>
                <a:srgbClr val="702D34"/>
              </a:solidFill>
              <a:latin typeface="微软雅黑" panose="020B0503020204020204" charset="-122"/>
              <a:ea typeface="微软雅黑" panose="020B0503020204020204" charset="-122"/>
              <a:cs typeface="字由点字小隶书" panose="00020600040101010101" charset="-122"/>
              <a:sym typeface="字由点字小隶书" panose="00020600040101010101" charset="-122"/>
            </a:endParaRPr>
          </a:p>
        </p:txBody>
      </p:sp>
      <p:sp>
        <p:nvSpPr>
          <p:cNvPr id="35" name="燕尾形箭头 34"/>
          <p:cNvSpPr/>
          <p:nvPr/>
        </p:nvSpPr>
        <p:spPr>
          <a:xfrm>
            <a:off x="3730625" y="7946390"/>
            <a:ext cx="1066800" cy="609600"/>
          </a:xfrm>
          <a:prstGeom prst="notchedRightArrow">
            <a:avLst/>
          </a:prstGeom>
          <a:solidFill>
            <a:schemeClr val="accent6">
              <a:lumMod val="50000"/>
            </a:schemeClr>
          </a:solidFill>
          <a:ln>
            <a:gradFill>
              <a:gsLst>
                <a:gs pos="100000">
                  <a:srgbClr val="EEC988"/>
                </a:gs>
                <a:gs pos="0">
                  <a:srgbClr val="CB954D"/>
                </a:gs>
              </a:gsLst>
              <a:lin ang="1620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38" name="直接连接符 37"/>
          <p:cNvCxnSpPr/>
          <p:nvPr/>
        </p:nvCxnSpPr>
        <p:spPr>
          <a:xfrm>
            <a:off x="2162175" y="5040630"/>
            <a:ext cx="13784580" cy="36195"/>
          </a:xfrm>
          <a:prstGeom prst="line">
            <a:avLst/>
          </a:prstGeom>
          <a:ln w="31750" cap="rnd">
            <a:solidFill>
              <a:srgbClr val="966F4A"/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2133600" y="7226300"/>
            <a:ext cx="13784580" cy="36195"/>
          </a:xfrm>
          <a:prstGeom prst="line">
            <a:avLst/>
          </a:prstGeom>
          <a:ln w="31750" cap="rnd">
            <a:solidFill>
              <a:srgbClr val="966F4A"/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" name="TextBox 16"/>
          <p:cNvSpPr txBox="1"/>
          <p:nvPr>
            <p:custDataLst>
              <p:tags r:id="rId10"/>
            </p:custDataLst>
          </p:nvPr>
        </p:nvSpPr>
        <p:spPr>
          <a:xfrm>
            <a:off x="5448935" y="7745730"/>
            <a:ext cx="10059035" cy="9848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p>
            <a:pPr algn="l"/>
            <a:r>
              <a:rPr lang="zh-CN" altLang="en-US" sz="3200" b="1" spc="600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客家服饰</a:t>
            </a:r>
            <a:r>
              <a:rPr lang="en-US" altLang="zh-CN" sz="3200" b="1" spc="600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+</a:t>
            </a:r>
            <a:r>
              <a:rPr lang="zh-CN" altLang="en-US" sz="3200" b="1" spc="600" dirty="0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棉花娃娃</a:t>
            </a:r>
            <a:r>
              <a:rPr lang="zh-CN" altLang="en-US" sz="3200" b="1" spc="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结合，把高雅的非遗文化变得简单易懂，实现非遗破</a:t>
            </a:r>
            <a:r>
              <a:rPr lang="zh-CN" altLang="en-US" sz="3200" b="1" spc="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圈。</a:t>
            </a:r>
            <a:endParaRPr lang="zh-CN" altLang="en-US" sz="3200" b="1" spc="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1409700"/>
            <a:ext cx="5448300" cy="9406255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p>
            <a:pPr algn="r">
              <a:lnSpc>
                <a:spcPts val="7170"/>
              </a:lnSpc>
            </a:pPr>
            <a:r>
              <a:rPr lang="zh-CN" altLang="en-US" sz="7170" spc="-387">
                <a:ln>
                  <a:noFill/>
                </a:ln>
                <a:solidFill>
                  <a:schemeClr val="tx1">
                    <a:lumMod val="50000"/>
                    <a:lumOff val="50000"/>
                    <a:alpha val="4706"/>
                  </a:schemeClr>
                </a:solidFill>
                <a:latin typeface="方正舒体" panose="02010601030101010101" charset="-122"/>
                <a:ea typeface="方正舒体" panose="02010601030101010101" charset="-122"/>
                <a:cs typeface="Liu Jian Mao Cao" panose="00000500000000000000"/>
                <a:sym typeface="Liu Jian Mao Cao" panose="00000500000000000000"/>
              </a:rPr>
              <a:t>让非遗走出历史、走进当下、走向未来，既不能蹴而就，也不能一劳永逸，必须遵循非遗保护传承规律，让非遗在保护传承中绽放光彩</a:t>
            </a:r>
            <a:endParaRPr lang="zh-CN" altLang="en-US" sz="7170" spc="-387">
              <a:ln>
                <a:noFill/>
              </a:ln>
              <a:solidFill>
                <a:schemeClr val="tx1">
                  <a:lumMod val="50000"/>
                  <a:lumOff val="50000"/>
                  <a:alpha val="4706"/>
                </a:schemeClr>
              </a:solidFill>
              <a:latin typeface="方正舒体" panose="02010601030101010101" charset="-122"/>
              <a:ea typeface="方正舒体" panose="02010601030101010101" charset="-122"/>
              <a:cs typeface="Liu Jian Mao Cao" panose="00000500000000000000"/>
              <a:sym typeface="Liu Jian Mao Cao" panose="00000500000000000000"/>
            </a:endParaRPr>
          </a:p>
        </p:txBody>
      </p:sp>
      <p:sp>
        <p:nvSpPr>
          <p:cNvPr id="41" name="TextBox 3"/>
          <p:cNvSpPr txBox="1"/>
          <p:nvPr/>
        </p:nvSpPr>
        <p:spPr>
          <a:xfrm>
            <a:off x="12496800" y="1306195"/>
            <a:ext cx="5448300" cy="9406255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p>
            <a:pPr algn="r">
              <a:lnSpc>
                <a:spcPts val="7170"/>
              </a:lnSpc>
            </a:pPr>
            <a:r>
              <a:rPr lang="zh-CN" altLang="en-US" sz="7170" spc="-387">
                <a:ln>
                  <a:noFill/>
                </a:ln>
                <a:solidFill>
                  <a:schemeClr val="tx1">
                    <a:lumMod val="50000"/>
                    <a:lumOff val="50000"/>
                    <a:alpha val="4706"/>
                  </a:schemeClr>
                </a:solidFill>
                <a:latin typeface="方正舒体" panose="02010601030101010101" charset="-122"/>
                <a:ea typeface="方正舒体" panose="02010601030101010101" charset="-122"/>
                <a:cs typeface="Liu Jian Mao Cao" panose="00000500000000000000"/>
                <a:sym typeface="Liu Jian Mao Cao" panose="00000500000000000000"/>
              </a:rPr>
              <a:t>让非遗走出历史、走进当下、走向未来，既不能蹴而就，也不能一劳永逸，必须遵循非遗保护传承规律，让非遗在保护传承中绽放光彩</a:t>
            </a:r>
            <a:endParaRPr lang="zh-CN" altLang="en-US" sz="7170" spc="-387">
              <a:ln>
                <a:noFill/>
              </a:ln>
              <a:solidFill>
                <a:schemeClr val="tx1">
                  <a:lumMod val="50000"/>
                  <a:lumOff val="50000"/>
                  <a:alpha val="4706"/>
                </a:schemeClr>
              </a:solidFill>
              <a:latin typeface="方正舒体" panose="02010601030101010101" charset="-122"/>
              <a:ea typeface="方正舒体" panose="02010601030101010101" charset="-122"/>
              <a:cs typeface="Liu Jian Mao Cao" panose="00000500000000000000"/>
              <a:sym typeface="Liu Jian Mao Cao" panose="00000500000000000000"/>
            </a:endParaRPr>
          </a:p>
        </p:txBody>
      </p:sp>
      <p:sp>
        <p:nvSpPr>
          <p:cNvPr id="141" name="Freeform 3"/>
          <p:cNvSpPr/>
          <p:nvPr/>
        </p:nvSpPr>
        <p:spPr>
          <a:xfrm rot="-5733623">
            <a:off x="11328046" y="6584639"/>
            <a:ext cx="4535076" cy="4675336"/>
          </a:xfrm>
          <a:custGeom>
            <a:avLst/>
            <a:gdLst/>
            <a:ahLst/>
            <a:cxnLst/>
            <a:rect l="l" t="t" r="r" b="b"/>
            <a:pathLst>
              <a:path w="4535076" h="4675336">
                <a:moveTo>
                  <a:pt x="0" y="0"/>
                </a:moveTo>
                <a:lnTo>
                  <a:pt x="4535076" y="0"/>
                </a:lnTo>
                <a:lnTo>
                  <a:pt x="4535076" y="4675336"/>
                </a:lnTo>
                <a:lnTo>
                  <a:pt x="0" y="4675336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30000"/>
            </a:blip>
            <a:stretch>
              <a:fillRect/>
            </a:stretch>
          </a:blipFill>
        </p:spPr>
        <p:txBody>
          <a:bodyPr/>
          <a:p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 rot="-5733623">
            <a:off x="-3504284" y="-2751131"/>
            <a:ext cx="4535076" cy="4675336"/>
          </a:xfrm>
          <a:custGeom>
            <a:avLst/>
            <a:gdLst/>
            <a:ahLst/>
            <a:cxnLst/>
            <a:rect l="l" t="t" r="r" b="b"/>
            <a:pathLst>
              <a:path w="4535076" h="4675336">
                <a:moveTo>
                  <a:pt x="0" y="0"/>
                </a:moveTo>
                <a:lnTo>
                  <a:pt x="4535076" y="0"/>
                </a:lnTo>
                <a:lnTo>
                  <a:pt x="4535076" y="4675336"/>
                </a:lnTo>
                <a:lnTo>
                  <a:pt x="0" y="4675336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26" name="TextBox 2"/>
          <p:cNvSpPr txBox="1"/>
          <p:nvPr/>
        </p:nvSpPr>
        <p:spPr>
          <a:xfrm>
            <a:off x="1028700" y="619591"/>
            <a:ext cx="15753846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p>
            <a:pPr marL="0" lvl="0" indent="0" algn="just">
              <a:lnSpc>
                <a:spcPts val="5630"/>
              </a:lnSpc>
              <a:spcBef>
                <a:spcPct val="0"/>
              </a:spcBef>
            </a:pPr>
            <a:r>
              <a:rPr lang="zh-CN" altLang="en-US" sz="5410" b="1" u="none" strike="noStrike">
                <a:solidFill>
                  <a:srgbClr val="2E3239"/>
                </a:solidFill>
                <a:latin typeface="华文中宋" panose="02010600040101010101" charset="-122"/>
                <a:ea typeface="华文中宋" panose="02010600040101010101" charset="-122"/>
                <a:cs typeface="造字工房刻宋体 粗体" charset="-122"/>
                <a:sym typeface="造字工房刻宋体 粗体" charset="-122"/>
              </a:rPr>
              <a:t>原创团队</a:t>
            </a:r>
            <a:endParaRPr lang="zh-CN" altLang="en-US" sz="5410" b="1" u="none" strike="noStrike">
              <a:solidFill>
                <a:srgbClr val="2E3239"/>
              </a:solidFill>
              <a:latin typeface="华文中宋" panose="02010600040101010101" charset="-122"/>
              <a:ea typeface="华文中宋" panose="02010600040101010101" charset="-122"/>
              <a:cs typeface="造字工房刻宋体 粗体" charset="-122"/>
              <a:sym typeface="造字工房刻宋体 粗体" charset="-122"/>
            </a:endParaRPr>
          </a:p>
        </p:txBody>
      </p:sp>
      <p:pic>
        <p:nvPicPr>
          <p:cNvPr id="42" name="图片 4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56340" y="190500"/>
            <a:ext cx="1986915" cy="1450340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114300"/>
            <a:ext cx="2072005" cy="1375410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3716000" y="367030"/>
            <a:ext cx="1791970" cy="850265"/>
          </a:xfrm>
          <a:prstGeom prst="rect">
            <a:avLst/>
          </a:prstGeom>
        </p:spPr>
      </p:pic>
      <p:sp>
        <p:nvSpPr>
          <p:cNvPr id="45" name="文本框 44"/>
          <p:cNvSpPr txBox="1"/>
          <p:nvPr/>
        </p:nvSpPr>
        <p:spPr>
          <a:xfrm>
            <a:off x="15392400" y="599440"/>
            <a:ext cx="3148965" cy="70675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zh-CN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——广东传统客家服饰</a:t>
            </a:r>
            <a:endParaRPr lang="en-US" altLang="zh-CN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en-US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          </a:t>
            </a:r>
            <a:r>
              <a:rPr lang="zh-CN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体验创意新路径 </a:t>
            </a:r>
            <a:endParaRPr lang="zh-CN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" name="组合 1"/>
          <p:cNvGrpSpPr/>
          <p:nvPr>
            <p:custDataLst>
              <p:tags r:id="rId5"/>
            </p:custDataLst>
          </p:nvPr>
        </p:nvGrpSpPr>
        <p:grpSpPr>
          <a:xfrm>
            <a:off x="1917700" y="3099435"/>
            <a:ext cx="14895752" cy="8488680"/>
            <a:chOff x="613" y="1115"/>
            <a:chExt cx="18423" cy="9429"/>
          </a:xfrm>
        </p:grpSpPr>
        <p:sp>
          <p:nvSpPr>
            <p:cNvPr id="7" name="椭圆 6"/>
            <p:cNvSpPr/>
            <p:nvPr>
              <p:custDataLst>
                <p:tags r:id="rId6"/>
              </p:custDataLst>
            </p:nvPr>
          </p:nvSpPr>
          <p:spPr>
            <a:xfrm>
              <a:off x="1002" y="3481"/>
              <a:ext cx="1470" cy="1808"/>
            </a:xfrm>
            <a:prstGeom prst="ellipse">
              <a:avLst/>
            </a:prstGeom>
            <a:blipFill dpi="0"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3868" r="-3868"/>
              </a:stretch>
            </a:blip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/>
            </a:p>
          </p:txBody>
        </p:sp>
        <p:sp>
          <p:nvSpPr>
            <p:cNvPr id="8" name="椭圆 7"/>
            <p:cNvSpPr/>
            <p:nvPr>
              <p:custDataLst>
                <p:tags r:id="rId8"/>
              </p:custDataLst>
            </p:nvPr>
          </p:nvSpPr>
          <p:spPr>
            <a:xfrm>
              <a:off x="5829" y="5840"/>
              <a:ext cx="1487" cy="1715"/>
            </a:xfrm>
            <a:prstGeom prst="ellipse">
              <a:avLst/>
            </a:prstGeom>
            <a:blipFill dpi="0"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974" y="5840"/>
              <a:ext cx="1639" cy="1678"/>
            </a:xfrm>
            <a:prstGeom prst="ellipse">
              <a:avLst/>
            </a:prstGeom>
            <a:blipFill dpi="0" rotWithShape="1"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>
              <p:custDataLst>
                <p:tags r:id="rId11"/>
              </p:custDataLst>
            </p:nvPr>
          </p:nvSpPr>
          <p:spPr>
            <a:xfrm>
              <a:off x="613" y="2201"/>
              <a:ext cx="3288" cy="936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2400" b="1" dirty="0"/>
                <a:t>市场</a:t>
              </a:r>
              <a:endParaRPr lang="zh-CN" altLang="en-US" sz="2400" b="1" dirty="0"/>
            </a:p>
          </p:txBody>
        </p:sp>
        <p:sp>
          <p:nvSpPr>
            <p:cNvPr id="18" name="矩形 17"/>
            <p:cNvSpPr/>
            <p:nvPr>
              <p:custDataLst>
                <p:tags r:id="rId12"/>
              </p:custDataLst>
            </p:nvPr>
          </p:nvSpPr>
          <p:spPr>
            <a:xfrm>
              <a:off x="5672" y="2201"/>
              <a:ext cx="3288" cy="936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2400" b="1"/>
                <a:t>文化</a:t>
              </a:r>
              <a:endParaRPr lang="zh-CN" altLang="en-US" sz="2400" b="1"/>
            </a:p>
          </p:txBody>
        </p:sp>
        <p:sp>
          <p:nvSpPr>
            <p:cNvPr id="19" name="矩形 18"/>
            <p:cNvSpPr/>
            <p:nvPr>
              <p:custDataLst>
                <p:tags r:id="rId13"/>
              </p:custDataLst>
            </p:nvPr>
          </p:nvSpPr>
          <p:spPr>
            <a:xfrm>
              <a:off x="10731" y="2201"/>
              <a:ext cx="3288" cy="936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2400" b="1"/>
                <a:t>服装</a:t>
              </a:r>
              <a:endParaRPr lang="zh-CN" altLang="en-US" sz="2400" b="1"/>
            </a:p>
          </p:txBody>
        </p:sp>
        <p:sp>
          <p:nvSpPr>
            <p:cNvPr id="20" name="矩形 19"/>
            <p:cNvSpPr/>
            <p:nvPr>
              <p:custDataLst>
                <p:tags r:id="rId14"/>
              </p:custDataLst>
            </p:nvPr>
          </p:nvSpPr>
          <p:spPr>
            <a:xfrm>
              <a:off x="15478" y="2201"/>
              <a:ext cx="3288" cy="936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2400" b="1"/>
                <a:t>运营</a:t>
              </a:r>
              <a:endParaRPr lang="zh-CN" altLang="en-US" sz="2400" b="1"/>
            </a:p>
          </p:txBody>
        </p:sp>
        <p:sp>
          <p:nvSpPr>
            <p:cNvPr id="10" name="文本框 9"/>
            <p:cNvSpPr txBox="1"/>
            <p:nvPr>
              <p:custDataLst>
                <p:tags r:id="rId15"/>
              </p:custDataLst>
            </p:nvPr>
          </p:nvSpPr>
          <p:spPr>
            <a:xfrm>
              <a:off x="2604" y="3703"/>
              <a:ext cx="1381" cy="4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b="1" dirty="0">
                  <a:latin typeface="+mj-ea"/>
                  <a:ea typeface="+mj-ea"/>
                </a:rPr>
                <a:t>陈磊</a:t>
              </a:r>
              <a:endParaRPr lang="zh-CN" altLang="en-US" b="1" dirty="0">
                <a:latin typeface="+mj-ea"/>
                <a:ea typeface="+mj-ea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2339" y="9884"/>
              <a:ext cx="1381" cy="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endParaRPr lang="zh-CN" altLang="en-US" b="1" dirty="0">
                <a:latin typeface="+mj-ea"/>
                <a:ea typeface="+mj-ea"/>
              </a:endParaRPr>
            </a:p>
          </p:txBody>
        </p:sp>
        <p:sp>
          <p:nvSpPr>
            <p:cNvPr id="23" name="文本框 22"/>
            <p:cNvSpPr txBox="1"/>
            <p:nvPr>
              <p:custDataLst>
                <p:tags r:id="rId16"/>
              </p:custDataLst>
            </p:nvPr>
          </p:nvSpPr>
          <p:spPr>
            <a:xfrm>
              <a:off x="2614" y="6060"/>
              <a:ext cx="1381" cy="4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b="1" dirty="0">
                  <a:latin typeface="+mj-ea"/>
                  <a:ea typeface="+mj-ea"/>
                </a:rPr>
                <a:t>彭思</a:t>
              </a:r>
              <a:r>
                <a:rPr lang="zh-CN" altLang="en-US" b="1" dirty="0">
                  <a:latin typeface="+mj-ea"/>
                  <a:ea typeface="+mj-ea"/>
                </a:rPr>
                <a:t>莲</a:t>
              </a:r>
              <a:endParaRPr lang="zh-CN" altLang="en-US" b="1" dirty="0">
                <a:latin typeface="+mj-ea"/>
                <a:ea typeface="+mj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7655" y="3703"/>
              <a:ext cx="1381" cy="4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b="1" dirty="0">
                  <a:latin typeface="+mj-ea"/>
                  <a:ea typeface="+mj-ea"/>
                </a:rPr>
                <a:t>李霖</a:t>
              </a:r>
              <a:r>
                <a:rPr lang="zh-CN" altLang="en-US" b="1" dirty="0">
                  <a:latin typeface="+mj-ea"/>
                  <a:ea typeface="+mj-ea"/>
                </a:rPr>
                <a:t>静</a:t>
              </a:r>
              <a:endParaRPr lang="zh-CN" altLang="en-US" b="1" dirty="0">
                <a:latin typeface="+mj-ea"/>
                <a:ea typeface="+mj-ea"/>
              </a:endParaRPr>
            </a:p>
          </p:txBody>
        </p:sp>
        <p:sp>
          <p:nvSpPr>
            <p:cNvPr id="25" name="文本框 24"/>
            <p:cNvSpPr txBox="1"/>
            <p:nvPr>
              <p:custDataLst>
                <p:tags r:id="rId17"/>
              </p:custDataLst>
            </p:nvPr>
          </p:nvSpPr>
          <p:spPr>
            <a:xfrm>
              <a:off x="13159" y="3724"/>
              <a:ext cx="1381" cy="4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b="1" dirty="0">
                  <a:latin typeface="+mj-ea"/>
                  <a:ea typeface="+mj-ea"/>
                </a:rPr>
                <a:t>张惠</a:t>
              </a:r>
              <a:r>
                <a:rPr lang="zh-CN" altLang="en-US" b="1" dirty="0">
                  <a:latin typeface="+mj-ea"/>
                  <a:ea typeface="+mj-ea"/>
                </a:rPr>
                <a:t>悦</a:t>
              </a:r>
              <a:endParaRPr lang="zh-CN" altLang="en-US" b="1" dirty="0">
                <a:latin typeface="+mj-ea"/>
                <a:ea typeface="+mj-ea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2375" y="5400"/>
              <a:ext cx="1381" cy="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endParaRPr lang="zh-CN" altLang="en-US" b="1" dirty="0">
                <a:latin typeface="+mj-ea"/>
                <a:ea typeface="+mj-ea"/>
              </a:endParaRPr>
            </a:p>
          </p:txBody>
        </p:sp>
        <p:sp>
          <p:nvSpPr>
            <p:cNvPr id="12" name="文本框 11"/>
            <p:cNvSpPr txBox="1"/>
            <p:nvPr>
              <p:custDataLst>
                <p:tags r:id="rId18"/>
              </p:custDataLst>
            </p:nvPr>
          </p:nvSpPr>
          <p:spPr>
            <a:xfrm>
              <a:off x="7571" y="3703"/>
              <a:ext cx="1381" cy="4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b="1" dirty="0">
                  <a:latin typeface="+mj-ea"/>
                  <a:ea typeface="+mj-ea"/>
                </a:rPr>
                <a:t>曾琪玲</a:t>
              </a:r>
              <a:endParaRPr lang="zh-CN" altLang="en-US" b="1" dirty="0">
                <a:latin typeface="+mj-ea"/>
                <a:ea typeface="+mj-ea"/>
              </a:endParaRPr>
            </a:p>
          </p:txBody>
        </p:sp>
        <p:cxnSp>
          <p:nvCxnSpPr>
            <p:cNvPr id="13" name="连接符: 肘形 32"/>
            <p:cNvCxnSpPr>
              <a:endCxn id="17" idx="0"/>
            </p:cNvCxnSpPr>
            <p:nvPr/>
          </p:nvCxnSpPr>
          <p:spPr>
            <a:xfrm rot="5400000">
              <a:off x="5385" y="-2013"/>
              <a:ext cx="1086" cy="7343"/>
            </a:xfrm>
            <a:prstGeom prst="bentConnector3">
              <a:avLst/>
            </a:prstGeom>
            <a:ln>
              <a:solidFill>
                <a:srgbClr val="966F4A"/>
              </a:solidFill>
              <a:tailEnd type="triangl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4" name="连接符: 肘形 33"/>
            <p:cNvCxnSpPr>
              <a:endCxn id="18" idx="0"/>
            </p:cNvCxnSpPr>
            <p:nvPr/>
          </p:nvCxnSpPr>
          <p:spPr>
            <a:xfrm rot="5400000">
              <a:off x="7915" y="516"/>
              <a:ext cx="1086" cy="2284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966F4A"/>
              </a:solidFill>
              <a:tailEnd type="triangl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5" name="连接符: 肘形 36"/>
            <p:cNvCxnSpPr>
              <a:endCxn id="19" idx="0"/>
            </p:cNvCxnSpPr>
            <p:nvPr/>
          </p:nvCxnSpPr>
          <p:spPr>
            <a:xfrm rot="16200000" flipH="1">
              <a:off x="10444" y="270"/>
              <a:ext cx="1086" cy="2775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966F4A"/>
              </a:solidFill>
              <a:tailEnd type="triangl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6" name="连接符: 肘形 39"/>
            <p:cNvCxnSpPr/>
            <p:nvPr/>
          </p:nvCxnSpPr>
          <p:spPr>
            <a:xfrm rot="16200000" flipH="1">
              <a:off x="12818" y="-2103"/>
              <a:ext cx="1086" cy="7522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966F4A"/>
              </a:solidFill>
              <a:tailEnd type="triangle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  <p:pic>
        <p:nvPicPr>
          <p:cNvPr id="57" name="图片 56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5194300"/>
            <a:ext cx="1151255" cy="1485265"/>
          </a:xfrm>
          <a:prstGeom prst="flowChartConnector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59" name="图片 58" descr="C:/Users/86762/Desktop/zhy.jpgzhy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/>
          <a:srcRect t="5075" b="5075"/>
          <a:stretch>
            <a:fillRect/>
          </a:stretch>
        </p:blipFill>
        <p:spPr>
          <a:xfrm>
            <a:off x="10713085" y="5105400"/>
            <a:ext cx="1228090" cy="1510030"/>
          </a:xfrm>
          <a:prstGeom prst="flowChartConnector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grpSp>
        <p:nvGrpSpPr>
          <p:cNvPr id="134" name="组合 133"/>
          <p:cNvGrpSpPr/>
          <p:nvPr>
            <p:custDataLst>
              <p:tags r:id="rId23"/>
            </p:custDataLst>
          </p:nvPr>
        </p:nvGrpSpPr>
        <p:grpSpPr>
          <a:xfrm rot="0">
            <a:off x="7713345" y="1100455"/>
            <a:ext cx="2861945" cy="1941195"/>
            <a:chOff x="2112" y="4966"/>
            <a:chExt cx="14978" cy="9270"/>
          </a:xfrm>
        </p:grpSpPr>
        <p:pic>
          <p:nvPicPr>
            <p:cNvPr id="135" name="图片 134"/>
            <p:cNvPicPr>
              <a:picLocks noChangeAspect="1"/>
            </p:cNvPicPr>
            <p:nvPr>
              <p:custDataLst>
                <p:tags r:id="rId24"/>
              </p:custDataLst>
            </p:nvPr>
          </p:nvPicPr>
          <p:blipFill rotWithShape="1">
            <a:blip r:embed="rId25" cstate="email"/>
            <a:srcRect/>
            <a:stretch>
              <a:fillRect/>
            </a:stretch>
          </p:blipFill>
          <p:spPr>
            <a:xfrm>
              <a:off x="2446" y="7076"/>
              <a:ext cx="4353" cy="5829"/>
            </a:xfrm>
            <a:prstGeom prst="rect">
              <a:avLst/>
            </a:prstGeom>
          </p:spPr>
        </p:pic>
        <p:pic>
          <p:nvPicPr>
            <p:cNvPr id="136" name="图片 135"/>
            <p:cNvPicPr>
              <a:picLocks noChangeAspect="1"/>
            </p:cNvPicPr>
            <p:nvPr>
              <p:custDataLst>
                <p:tags r:id="rId26"/>
              </p:custDataLst>
            </p:nvPr>
          </p:nvPicPr>
          <p:blipFill rotWithShape="1">
            <a:blip r:embed="rId27" cstate="email"/>
            <a:srcRect/>
            <a:stretch>
              <a:fillRect/>
            </a:stretch>
          </p:blipFill>
          <p:spPr>
            <a:xfrm>
              <a:off x="13930" y="9162"/>
              <a:ext cx="3098" cy="4149"/>
            </a:xfrm>
            <a:prstGeom prst="rect">
              <a:avLst/>
            </a:prstGeom>
          </p:spPr>
        </p:pic>
        <p:pic>
          <p:nvPicPr>
            <p:cNvPr id="137" name="图片 136"/>
            <p:cNvPicPr>
              <a:picLocks noChangeAspect="1"/>
            </p:cNvPicPr>
            <p:nvPr>
              <p:custDataLst>
                <p:tags r:id="rId28"/>
              </p:custDataLst>
            </p:nvPr>
          </p:nvPicPr>
          <p:blipFill>
            <a:blip r:embed="rId29" cstate="email"/>
            <a:stretch>
              <a:fillRect/>
            </a:stretch>
          </p:blipFill>
          <p:spPr>
            <a:xfrm>
              <a:off x="2112" y="4966"/>
              <a:ext cx="14979" cy="9270"/>
            </a:xfrm>
            <a:prstGeom prst="rect">
              <a:avLst/>
            </a:prstGeom>
          </p:spPr>
        </p:pic>
        <p:pic>
          <p:nvPicPr>
            <p:cNvPr id="138" name="图片 137" descr="F:/设计图片中国风/VCG211356059091.jpgVCG211356059091"/>
            <p:cNvPicPr>
              <a:picLocks noChangeAspect="1"/>
            </p:cNvPicPr>
            <p:nvPr>
              <p:custDataLst>
                <p:tags r:id="rId30"/>
              </p:custDataLst>
            </p:nvPr>
          </p:nvPicPr>
          <p:blipFill>
            <a:blip r:embed="rId31" cstate="email"/>
            <a:srcRect l="17615" t="683" r="23165" b="26101"/>
            <a:stretch>
              <a:fillRect/>
            </a:stretch>
          </p:blipFill>
          <p:spPr>
            <a:xfrm>
              <a:off x="4996" y="5303"/>
              <a:ext cx="9207" cy="8543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9207" h="8543">
                  <a:moveTo>
                    <a:pt x="0" y="0"/>
                  </a:moveTo>
                  <a:lnTo>
                    <a:pt x="9207" y="0"/>
                  </a:lnTo>
                  <a:lnTo>
                    <a:pt x="9207" y="8543"/>
                  </a:lnTo>
                  <a:lnTo>
                    <a:pt x="0" y="8543"/>
                  </a:lnTo>
                  <a:lnTo>
                    <a:pt x="0" y="0"/>
                  </a:lnTo>
                  <a:close/>
                </a:path>
              </a:pathLst>
            </a:custGeom>
            <a:effectLst>
              <a:innerShdw blurRad="114300">
                <a:prstClr val="black"/>
              </a:innerShdw>
            </a:effectLst>
          </p:spPr>
        </p:pic>
      </p:grpSp>
      <p:sp>
        <p:nvSpPr>
          <p:cNvPr id="5" name="文本框 4"/>
          <p:cNvSpPr txBox="1"/>
          <p:nvPr>
            <p:custDataLst>
              <p:tags r:id="rId32"/>
            </p:custDataLst>
          </p:nvPr>
        </p:nvSpPr>
        <p:spPr>
          <a:xfrm>
            <a:off x="7695940" y="7551674"/>
            <a:ext cx="1116595" cy="368212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 dirty="0">
                <a:latin typeface="+mj-ea"/>
                <a:ea typeface="+mj-ea"/>
              </a:rPr>
              <a:t>罗昕</a:t>
            </a:r>
            <a:r>
              <a:rPr lang="zh-CN" altLang="en-US" b="1" dirty="0">
                <a:latin typeface="+mj-ea"/>
                <a:ea typeface="+mj-ea"/>
              </a:rPr>
              <a:t>妍</a:t>
            </a:r>
            <a:endParaRPr lang="zh-CN" altLang="en-US" b="1" dirty="0">
              <a:latin typeface="+mj-ea"/>
              <a:ea typeface="+mj-ea"/>
            </a:endParaRPr>
          </a:p>
        </p:txBody>
      </p:sp>
      <p:sp>
        <p:nvSpPr>
          <p:cNvPr id="6" name="椭圆 5"/>
          <p:cNvSpPr/>
          <p:nvPr>
            <p:custDataLst>
              <p:tags r:id="rId33"/>
            </p:custDataLst>
          </p:nvPr>
        </p:nvSpPr>
        <p:spPr>
          <a:xfrm>
            <a:off x="14319447" y="5052317"/>
            <a:ext cx="1188555" cy="1627695"/>
          </a:xfrm>
          <a:prstGeom prst="ellipse">
            <a:avLst/>
          </a:prstGeom>
          <a:blipFill dpi="0" rotWithShape="1"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868" r="-3868"/>
            </a:stretch>
          </a:blip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3"/>
          <p:cNvSpPr txBox="1"/>
          <p:nvPr/>
        </p:nvSpPr>
        <p:spPr>
          <a:xfrm>
            <a:off x="1447800" y="7686675"/>
            <a:ext cx="16442690" cy="9406255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p>
            <a:pPr algn="r">
              <a:lnSpc>
                <a:spcPts val="7170"/>
              </a:lnSpc>
            </a:pPr>
            <a:r>
              <a:rPr lang="zh-CN" altLang="en-US" sz="7170" spc="-387">
                <a:ln>
                  <a:noFill/>
                </a:ln>
                <a:solidFill>
                  <a:schemeClr val="tx1">
                    <a:lumMod val="50000"/>
                    <a:lumOff val="50000"/>
                    <a:alpha val="4706"/>
                  </a:schemeClr>
                </a:solidFill>
                <a:latin typeface="方正舒体" panose="02010601030101010101" charset="-122"/>
                <a:ea typeface="方正舒体" panose="02010601030101010101" charset="-122"/>
                <a:cs typeface="Liu Jian Mao Cao" panose="00000500000000000000"/>
                <a:sym typeface="Liu Jian Mao Cao" panose="00000500000000000000"/>
              </a:rPr>
              <a:t>让非遗走出历史、走进当下、走向未来，既不能蹴而就，也不能一劳永逸，必须遵循非遗保护传承规律，让非遗在保护传承中绽放光彩</a:t>
            </a:r>
            <a:endParaRPr lang="zh-CN" altLang="en-US" sz="7170" spc="-387">
              <a:ln>
                <a:noFill/>
              </a:ln>
              <a:solidFill>
                <a:schemeClr val="tx1">
                  <a:lumMod val="50000"/>
                  <a:lumOff val="50000"/>
                  <a:alpha val="4706"/>
                </a:schemeClr>
              </a:solidFill>
              <a:latin typeface="方正舒体" panose="02010601030101010101" charset="-122"/>
              <a:ea typeface="方正舒体" panose="02010601030101010101" charset="-122"/>
              <a:cs typeface="Liu Jian Mao Cao" panose="00000500000000000000"/>
              <a:sym typeface="Liu Jian Mao Cao" panose="00000500000000000000"/>
            </a:endParaRPr>
          </a:p>
        </p:txBody>
      </p:sp>
      <p:sp>
        <p:nvSpPr>
          <p:cNvPr id="3" name="Freeform 3"/>
          <p:cNvSpPr/>
          <p:nvPr/>
        </p:nvSpPr>
        <p:spPr>
          <a:xfrm rot="-5733623">
            <a:off x="-3504284" y="-2751131"/>
            <a:ext cx="4535076" cy="4675336"/>
          </a:xfrm>
          <a:custGeom>
            <a:avLst/>
            <a:gdLst/>
            <a:ahLst/>
            <a:cxnLst/>
            <a:rect l="l" t="t" r="r" b="b"/>
            <a:pathLst>
              <a:path w="4535076" h="4675336">
                <a:moveTo>
                  <a:pt x="0" y="0"/>
                </a:moveTo>
                <a:lnTo>
                  <a:pt x="4535076" y="0"/>
                </a:lnTo>
                <a:lnTo>
                  <a:pt x="4535076" y="4675336"/>
                </a:lnTo>
                <a:lnTo>
                  <a:pt x="0" y="4675336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25" name="TextBox 2"/>
          <p:cNvSpPr txBox="1"/>
          <p:nvPr/>
        </p:nvSpPr>
        <p:spPr>
          <a:xfrm>
            <a:off x="1028700" y="619591"/>
            <a:ext cx="15753846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5630"/>
              </a:lnSpc>
              <a:spcBef>
                <a:spcPct val="0"/>
              </a:spcBef>
            </a:pPr>
            <a:r>
              <a:rPr lang="zh-CN" altLang="en-US" sz="5410" b="1" u="none" strike="noStrike">
                <a:solidFill>
                  <a:srgbClr val="2E3239"/>
                </a:solidFill>
                <a:latin typeface="华文中宋" panose="02010600040101010101" charset="-122"/>
                <a:ea typeface="华文中宋" panose="02010600040101010101" charset="-122"/>
                <a:cs typeface="造字工房刻宋体 粗体" charset="-122"/>
                <a:sym typeface="造字工房刻宋体 粗体" charset="-122"/>
              </a:rPr>
              <a:t>行业资源</a:t>
            </a:r>
            <a:endParaRPr lang="zh-CN" altLang="en-US" sz="5410" b="1" u="none" strike="noStrike">
              <a:solidFill>
                <a:srgbClr val="2E3239"/>
              </a:solidFill>
              <a:latin typeface="华文中宋" panose="02010600040101010101" charset="-122"/>
              <a:ea typeface="华文中宋" panose="02010600040101010101" charset="-122"/>
              <a:cs typeface="造字工房刻宋体 粗体" charset="-122"/>
              <a:sym typeface="造字工房刻宋体 粗体" charset="-122"/>
            </a:endParaRPr>
          </a:p>
        </p:txBody>
      </p:sp>
      <p:pic>
        <p:nvPicPr>
          <p:cNvPr id="42" name="图片 4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56340" y="190500"/>
            <a:ext cx="1986915" cy="1450340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114300"/>
            <a:ext cx="2072005" cy="1375410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3716000" y="367030"/>
            <a:ext cx="1791970" cy="850265"/>
          </a:xfrm>
          <a:prstGeom prst="rect">
            <a:avLst/>
          </a:prstGeom>
        </p:spPr>
      </p:pic>
      <p:sp>
        <p:nvSpPr>
          <p:cNvPr id="45" name="文本框 44"/>
          <p:cNvSpPr txBox="1"/>
          <p:nvPr/>
        </p:nvSpPr>
        <p:spPr>
          <a:xfrm>
            <a:off x="15392400" y="599440"/>
            <a:ext cx="3148965" cy="70675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zh-CN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——广东传统客家服饰</a:t>
            </a:r>
            <a:endParaRPr lang="en-US" altLang="zh-CN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en-US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          </a:t>
            </a:r>
            <a:r>
              <a:rPr lang="zh-CN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体验创意新路径 </a:t>
            </a:r>
            <a:endParaRPr lang="zh-CN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矩形 15"/>
          <p:cNvSpPr/>
          <p:nvPr>
            <p:custDataLst>
              <p:tags r:id="rId5"/>
            </p:custDataLst>
          </p:nvPr>
        </p:nvSpPr>
        <p:spPr>
          <a:xfrm>
            <a:off x="2056765" y="1907540"/>
            <a:ext cx="4027805" cy="1143000"/>
          </a:xfrm>
          <a:prstGeom prst="rect">
            <a:avLst/>
          </a:prstGeom>
        </p:spPr>
        <p:txBody>
          <a:bodyPr wrap="none" lIns="96000" tIns="0" rIns="96000" bIns="0">
            <a:normAutofit/>
          </a:bodyPr>
          <a:p>
            <a:pPr lvl="0" algn="r" defTabSz="913765">
              <a:spcBef>
                <a:spcPct val="0"/>
              </a:spcBef>
              <a:defRPr/>
            </a:pPr>
            <a:endParaRPr lang="zh-CN" altLang="en-US" sz="2135" b="1" dirty="0">
              <a:solidFill>
                <a:schemeClr val="tx1"/>
              </a:solidFill>
              <a:latin typeface="宋体" panose="02010600030101010101" pitchFamily="2" charset="-122"/>
              <a:cs typeface="+mn-ea"/>
              <a:sym typeface="+mn-lt"/>
            </a:endParaRPr>
          </a:p>
        </p:txBody>
      </p:sp>
      <p:grpSp>
        <p:nvGrpSpPr>
          <p:cNvPr id="83" name="组合 82"/>
          <p:cNvGrpSpPr/>
          <p:nvPr/>
        </p:nvGrpSpPr>
        <p:grpSpPr>
          <a:xfrm>
            <a:off x="6450965" y="1861185"/>
            <a:ext cx="5078095" cy="6412230"/>
            <a:chOff x="4618737" y="1751883"/>
            <a:chExt cx="3505032" cy="6490602"/>
          </a:xfrm>
          <a:gradFill>
            <a:gsLst>
              <a:gs pos="58000">
                <a:srgbClr val="EEC988">
                  <a:alpha val="11000"/>
                  <a:lumMod val="99000"/>
                </a:srgbClr>
              </a:gs>
              <a:gs pos="0">
                <a:srgbClr val="CB954D"/>
              </a:gs>
            </a:gsLst>
            <a:lin ang="16200000" scaled="1"/>
          </a:gradFill>
        </p:grpSpPr>
        <p:grpSp>
          <p:nvGrpSpPr>
            <p:cNvPr id="75" name="组合 74"/>
            <p:cNvGrpSpPr/>
            <p:nvPr/>
          </p:nvGrpSpPr>
          <p:grpSpPr>
            <a:xfrm>
              <a:off x="4618737" y="1751883"/>
              <a:ext cx="3505032" cy="6490602"/>
              <a:chOff x="1784854" y="2729674"/>
              <a:chExt cx="3427142" cy="5023052"/>
            </a:xfrm>
            <a:grpFill/>
          </p:grpSpPr>
          <p:sp>
            <p:nvSpPr>
              <p:cNvPr id="76" name="矩形 75"/>
              <p:cNvSpPr/>
              <p:nvPr/>
            </p:nvSpPr>
            <p:spPr>
              <a:xfrm>
                <a:off x="1784854" y="2729674"/>
                <a:ext cx="3427142" cy="5023052"/>
              </a:xfrm>
              <a:prstGeom prst="rect">
                <a:avLst/>
              </a:prstGeom>
              <a:grpFill/>
              <a:ln w="57150">
                <a:gradFill>
                  <a:gsLst>
                    <a:gs pos="0">
                      <a:srgbClr val="966F4A"/>
                    </a:gs>
                    <a:gs pos="63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</a:ln>
              <a:effectLst>
                <a:outerShdw blurRad="241300" dist="203200" dir="5400000" sx="92000" sy="92000" algn="tl" rotWithShape="0">
                  <a:prstClr val="black">
                    <a:alpha val="31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latin typeface="思源黑体 CN Bold" panose="02010600030101010101" pitchFamily="34" charset="-122"/>
                  <a:ea typeface="思源黑体 CN Bold" panose="02010600030101010101" pitchFamily="34" charset="-122"/>
                </a:endParaRPr>
              </a:p>
            </p:txBody>
          </p:sp>
          <p:sp>
            <p:nvSpPr>
              <p:cNvPr id="79" name="文本框 78"/>
              <p:cNvSpPr txBox="1"/>
              <p:nvPr/>
            </p:nvSpPr>
            <p:spPr>
              <a:xfrm>
                <a:off x="1853851" y="3510142"/>
                <a:ext cx="3326432" cy="3624278"/>
              </a:xfrm>
              <a:prstGeom prst="rect">
                <a:avLst/>
              </a:prstGeom>
              <a:noFill/>
            </p:spPr>
            <p:txBody>
              <a:bodyPr wrap="square">
                <a:noAutofit/>
              </a:bodyPr>
              <a:p>
                <a:pPr algn="l"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26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微软雅黑" panose="020B0503020204020204" charset="-122"/>
                    <a:cs typeface="方正粗黑宋简体" panose="02000000000000000000" charset="-122"/>
                    <a:sym typeface="+mn-lt"/>
                  </a:rPr>
                  <a:t>商业指导</a:t>
                </a:r>
                <a:endParaRPr lang="zh-CN" altLang="en-US" sz="2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微软雅黑" panose="020B0503020204020204" charset="-122"/>
                  <a:cs typeface="方正粗黑宋简体" panose="02000000000000000000" charset="-122"/>
                  <a:sym typeface="+mn-lt"/>
                </a:endParaRPr>
              </a:p>
              <a:p>
                <a:pPr algn="l"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26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微软雅黑" panose="020B0503020204020204" charset="-122"/>
                    <a:cs typeface="方正粗黑宋简体" panose="02000000000000000000" charset="-122"/>
                    <a:sym typeface="+mn-ea"/>
                  </a:rPr>
                  <a:t>任广东决策研究院副研究员，</a:t>
                </a:r>
                <a:endParaRPr lang="zh-CN" altLang="en-US" sz="2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微软雅黑" panose="020B0503020204020204" charset="-122"/>
                  <a:cs typeface="方正粗黑宋简体" panose="02000000000000000000" charset="-122"/>
                  <a:sym typeface="+mn-ea"/>
                </a:endParaRPr>
              </a:p>
              <a:p>
                <a:pPr algn="l"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26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微软雅黑" panose="020B0503020204020204" charset="-122"/>
                    <a:cs typeface="方正粗黑宋简体" panose="02000000000000000000" charset="-122"/>
                    <a:sym typeface="+mn-ea"/>
                  </a:rPr>
                  <a:t>广东营销学会常务理事兼副秘书</a:t>
                </a:r>
                <a:endParaRPr lang="zh-CN" altLang="en-US" sz="2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微软雅黑" panose="020B0503020204020204" charset="-122"/>
                  <a:cs typeface="方正粗黑宋简体" panose="02000000000000000000" charset="-122"/>
                  <a:sym typeface="+mn-ea"/>
                </a:endParaRPr>
              </a:p>
              <a:p>
                <a:pPr algn="l"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endParaRPr lang="zh-CN" altLang="en-US" sz="2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微软雅黑" panose="020B0503020204020204" charset="-122"/>
                  <a:cs typeface="方正粗黑宋简体" panose="02000000000000000000" charset="-122"/>
                  <a:sym typeface="+mn-ea"/>
                </a:endParaRPr>
              </a:p>
              <a:p>
                <a:pPr algn="l"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zh-CN" sz="26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微软雅黑" panose="020B0503020204020204" charset="-122"/>
                    <a:cs typeface="方正粗黑宋简体" panose="02000000000000000000" charset="-122"/>
                    <a:sym typeface="+mn-ea"/>
                  </a:rPr>
                  <a:t>已与</a:t>
                </a:r>
                <a:r>
                  <a:rPr lang="zh-CN" altLang="en-US" sz="26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微软雅黑" panose="020B0503020204020204" charset="-122"/>
                    <a:cs typeface="方正粗黑宋简体" panose="02000000000000000000" charset="-122"/>
                    <a:sym typeface="+mn-ea"/>
                  </a:rPr>
                  <a:t>璇卉公仔</a:t>
                </a:r>
                <a:r>
                  <a:rPr lang="zh-CN" altLang="zh-CN" sz="26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微软雅黑" panose="020B0503020204020204" charset="-122"/>
                    <a:cs typeface="方正粗黑宋简体" panose="02000000000000000000" charset="-122"/>
                    <a:sym typeface="+mn-ea"/>
                  </a:rPr>
                  <a:t>旗舰店、</a:t>
                </a:r>
                <a:endParaRPr lang="zh-CN" altLang="zh-CN" sz="2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微软雅黑" panose="020B0503020204020204" charset="-122"/>
                  <a:cs typeface="方正粗黑宋简体" panose="02000000000000000000" charset="-122"/>
                  <a:sym typeface="+mn-ea"/>
                </a:endParaRPr>
              </a:p>
              <a:p>
                <a:pPr algn="l"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zh-CN" sz="26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微软雅黑" panose="020B0503020204020204" charset="-122"/>
                    <a:cs typeface="方正粗黑宋简体" panose="02000000000000000000" charset="-122"/>
                    <a:sym typeface="+mn-ea"/>
                  </a:rPr>
                  <a:t>可可</a:t>
                </a:r>
                <a:r>
                  <a:rPr lang="zh-CN" altLang="en-US" sz="26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微软雅黑" panose="020B0503020204020204" charset="-122"/>
                    <a:cs typeface="方正粗黑宋简体" panose="02000000000000000000" charset="-122"/>
                    <a:sym typeface="+mn-ea"/>
                  </a:rPr>
                  <a:t>绣品定制工作室、</a:t>
                </a:r>
                <a:endParaRPr lang="zh-CN" altLang="en-US" sz="2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微软雅黑" panose="020B0503020204020204" charset="-122"/>
                  <a:cs typeface="方正粗黑宋简体" panose="02000000000000000000" charset="-122"/>
                  <a:sym typeface="+mn-ea"/>
                </a:endParaRPr>
              </a:p>
              <a:p>
                <a:pPr algn="l"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26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微软雅黑" panose="020B0503020204020204" charset="-122"/>
                    <a:cs typeface="方正粗黑宋简体" panose="02000000000000000000" charset="-122"/>
                    <a:sym typeface="+mn-ea"/>
                  </a:rPr>
                  <a:t>馨依美服饰用品</a:t>
                </a:r>
                <a:r>
                  <a:rPr lang="zh-CN" altLang="zh-CN" sz="26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微软雅黑" panose="020B0503020204020204" charset="-122"/>
                    <a:cs typeface="方正粗黑宋简体" panose="02000000000000000000" charset="-122"/>
                    <a:sym typeface="+mn-ea"/>
                  </a:rPr>
                  <a:t>企业店</a:t>
                </a:r>
                <a:endParaRPr lang="zh-CN" altLang="zh-CN" sz="2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微软雅黑" panose="020B0503020204020204" charset="-122"/>
                  <a:cs typeface="方正粗黑宋简体" panose="02000000000000000000" charset="-122"/>
                  <a:sym typeface="+mn-ea"/>
                </a:endParaRPr>
              </a:p>
              <a:p>
                <a:pPr algn="l"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zh-CN" sz="26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微软雅黑" panose="020B0503020204020204" charset="-122"/>
                    <a:cs typeface="方正粗黑宋简体" panose="02000000000000000000" charset="-122"/>
                    <a:sym typeface="+mn-ea"/>
                  </a:rPr>
                  <a:t>河源市良基文化传播有限公司</a:t>
                </a:r>
                <a:endParaRPr lang="zh-CN" altLang="zh-CN" sz="2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微软雅黑" panose="020B0503020204020204" charset="-122"/>
                  <a:cs typeface="方正粗黑宋简体" panose="02000000000000000000" charset="-122"/>
                  <a:sym typeface="+mn-ea"/>
                </a:endParaRPr>
              </a:p>
              <a:p>
                <a:pPr algn="l" defTabSz="9137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zh-CN" sz="26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微软雅黑" panose="020B0503020204020204" charset="-122"/>
                    <a:cs typeface="方正粗黑宋简体" panose="02000000000000000000" charset="-122"/>
                    <a:sym typeface="+mn-ea"/>
                  </a:rPr>
                  <a:t>达成合作关系</a:t>
                </a:r>
                <a:endParaRPr lang="zh-CN" altLang="zh-CN" sz="2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微软雅黑" panose="020B0503020204020204" charset="-122"/>
                  <a:cs typeface="方正粗黑宋简体" panose="02000000000000000000" charset="-122"/>
                  <a:sym typeface="+mn-ea"/>
                </a:endParaRPr>
              </a:p>
            </p:txBody>
          </p:sp>
        </p:grpSp>
        <p:sp>
          <p:nvSpPr>
            <p:cNvPr id="82" name="文本框 81"/>
            <p:cNvSpPr txBox="1"/>
            <p:nvPr/>
          </p:nvSpPr>
          <p:spPr>
            <a:xfrm>
              <a:off x="4763682" y="1865314"/>
              <a:ext cx="1676400" cy="69032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p>
              <a:pPr defTabSz="913765">
                <a:lnSpc>
                  <a:spcPct val="120000"/>
                </a:lnSpc>
                <a:defRPr/>
              </a:pPr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微软雅黑" panose="020B0503020204020204" charset="-122"/>
                  <a:sym typeface="+mn-lt"/>
                </a:rPr>
                <a:t>企业支持</a:t>
              </a:r>
              <a:endPara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+mn-lt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1033145" y="1861185"/>
            <a:ext cx="4737379" cy="7506335"/>
            <a:chOff x="3506787" y="1751883"/>
            <a:chExt cx="3269663" cy="5104380"/>
          </a:xfrm>
        </p:grpSpPr>
        <p:grpSp>
          <p:nvGrpSpPr>
            <p:cNvPr id="85" name="组合 84"/>
            <p:cNvGrpSpPr/>
            <p:nvPr/>
          </p:nvGrpSpPr>
          <p:grpSpPr>
            <a:xfrm>
              <a:off x="3506787" y="1751883"/>
              <a:ext cx="3269663" cy="5104380"/>
              <a:chOff x="697614" y="2729674"/>
              <a:chExt cx="3197004" cy="3950260"/>
            </a:xfrm>
          </p:grpSpPr>
          <p:sp>
            <p:nvSpPr>
              <p:cNvPr id="87" name="矩形 86"/>
              <p:cNvSpPr/>
              <p:nvPr/>
            </p:nvSpPr>
            <p:spPr>
              <a:xfrm>
                <a:off x="697614" y="2729674"/>
                <a:ext cx="3197004" cy="3950260"/>
              </a:xfrm>
              <a:prstGeom prst="rect">
                <a:avLst/>
              </a:prstGeom>
              <a:gradFill>
                <a:gsLst>
                  <a:gs pos="43000">
                    <a:srgbClr val="EEC988">
                      <a:alpha val="23000"/>
                      <a:lumMod val="85000"/>
                    </a:srgbClr>
                  </a:gs>
                  <a:gs pos="0">
                    <a:srgbClr val="CB954D"/>
                  </a:gs>
                </a:gsLst>
                <a:lin ang="13800000" scaled="1"/>
              </a:gradFill>
              <a:ln w="57150">
                <a:gradFill>
                  <a:gsLst>
                    <a:gs pos="0">
                      <a:srgbClr val="966F4A"/>
                    </a:gs>
                    <a:gs pos="63000">
                      <a:schemeClr val="accent1">
                        <a:alpha val="0"/>
                      </a:schemeClr>
                    </a:gs>
                  </a:gsLst>
                  <a:lin ang="5400000" scaled="1"/>
                </a:gradFill>
              </a:ln>
              <a:effectLst>
                <a:outerShdw blurRad="241300" dist="203200" dir="5400000" sx="92000" sy="92000" algn="tl" rotWithShape="0">
                  <a:prstClr val="black">
                    <a:alpha val="31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latin typeface="思源黑体 CN Bold" panose="02010600030101010101" pitchFamily="34" charset="-122"/>
                  <a:ea typeface="思源黑体 CN Bold" panose="02010600030101010101" pitchFamily="34" charset="-122"/>
                </a:endParaRPr>
              </a:p>
            </p:txBody>
          </p:sp>
          <p:sp>
            <p:nvSpPr>
              <p:cNvPr id="88" name="矩形 87"/>
              <p:cNvSpPr/>
              <p:nvPr/>
            </p:nvSpPr>
            <p:spPr>
              <a:xfrm rot="5400000">
                <a:off x="766205" y="2801525"/>
                <a:ext cx="3095678" cy="3080460"/>
              </a:xfrm>
              <a:prstGeom prst="rect">
                <a:avLst/>
              </a:prstGeom>
              <a:gradFill flip="none" rotWithShape="1">
                <a:gsLst>
                  <a:gs pos="6300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latin typeface="思源黑体 CN Bold" panose="02010600030101010101" pitchFamily="34" charset="-122"/>
                  <a:ea typeface="思源黑体 CN Bold" panose="02010600030101010101" pitchFamily="34" charset="-122"/>
                </a:endParaRPr>
              </a:p>
            </p:txBody>
          </p:sp>
          <p:sp>
            <p:nvSpPr>
              <p:cNvPr id="89" name="文本框 88"/>
              <p:cNvSpPr txBox="1"/>
              <p:nvPr/>
            </p:nvSpPr>
            <p:spPr>
              <a:xfrm>
                <a:off x="825315" y="3220240"/>
                <a:ext cx="2973553" cy="34169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p>
                <a:pPr marL="0" marR="0" lvl="0" indent="0" defTabSz="913765" eaLnBrk="1" latinLnBrk="0" hangingPunct="1">
                  <a:buClrTx/>
                  <a:buSzTx/>
                  <a:buFontTx/>
                  <a:buNone/>
                  <a:defRPr/>
                </a:pPr>
                <a:r>
                  <a:rPr lang="zh-CN" altLang="en-US" sz="2600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微软雅黑" panose="020B0503020204020204" charset="-122"/>
                    <a:sym typeface="+mn-lt"/>
                  </a:rPr>
                  <a:t>文化顾问</a:t>
                </a:r>
                <a:endParaRPr lang="zh-CN" altLang="en-US" sz="26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微软雅黑" panose="020B0503020204020204" charset="-122"/>
                  <a:sym typeface="+mn-lt"/>
                </a:endParaRPr>
              </a:p>
              <a:p>
                <a:pPr marL="0" marR="0" lvl="0" indent="0" defTabSz="913765" eaLnBrk="1" latinLnBrk="0" hangingPunct="1">
                  <a:buClrTx/>
                  <a:buSzTx/>
                  <a:buFontTx/>
                  <a:buNone/>
                  <a:defRPr/>
                </a:pPr>
                <a:r>
                  <a:rPr lang="zh-CN" altLang="en-US" sz="2600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微软雅黑" panose="020B0503020204020204" charset="-122"/>
                    <a:sym typeface="+mn-ea"/>
                  </a:rPr>
                  <a:t>广东决策研究院旅游产业研究中心主任</a:t>
                </a:r>
                <a:endParaRPr lang="zh-CN" altLang="en-US" sz="26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微软雅黑" panose="020B0503020204020204" charset="-122"/>
                  <a:sym typeface="+mn-ea"/>
                </a:endParaRPr>
              </a:p>
              <a:p>
                <a:pPr marL="0" marR="0" lvl="0" indent="0" defTabSz="913765" eaLnBrk="1" latinLnBrk="0" hangingPunct="1">
                  <a:buClrTx/>
                  <a:buSzTx/>
                  <a:buFontTx/>
                  <a:buNone/>
                  <a:defRPr/>
                </a:pPr>
                <a:endParaRPr lang="zh-CN" altLang="en-US" sz="26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微软雅黑" panose="020B0503020204020204" charset="-122"/>
                  <a:sym typeface="+mn-ea"/>
                </a:endParaRPr>
              </a:p>
              <a:p>
                <a:pPr marL="0" marR="0" lvl="0" indent="0" defTabSz="913765" eaLnBrk="1" latinLnBrk="0" hangingPunct="1">
                  <a:buClrTx/>
                  <a:buSzTx/>
                  <a:buFontTx/>
                  <a:buNone/>
                  <a:defRPr/>
                </a:pPr>
                <a:r>
                  <a:rPr lang="zh-CN" altLang="en-US" sz="2600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微软雅黑" panose="020B0503020204020204" charset="-122"/>
                    <a:sym typeface="+mn-ea"/>
                  </a:rPr>
                  <a:t>非遗顾问</a:t>
                </a:r>
                <a:endParaRPr lang="zh-CN" altLang="en-US" sz="26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微软雅黑" panose="020B0503020204020204" charset="-122"/>
                  <a:sym typeface="+mn-ea"/>
                </a:endParaRPr>
              </a:p>
              <a:p>
                <a:pPr marL="0" marR="0" lvl="0" indent="0" defTabSz="913765" eaLnBrk="1" latinLnBrk="0" hangingPunct="1">
                  <a:buClrTx/>
                  <a:buSzTx/>
                  <a:buFontTx/>
                  <a:buNone/>
                  <a:defRPr/>
                </a:pPr>
                <a:r>
                  <a:rPr lang="zh-CN" altLang="en-US" sz="2600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微软雅黑" panose="020B0503020204020204" charset="-122"/>
                    <a:sym typeface="+mn-ea"/>
                  </a:rPr>
                  <a:t>广东省非物质文化遗产促进会</a:t>
                </a:r>
                <a:endParaRPr lang="zh-CN" altLang="en-US" sz="26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微软雅黑" panose="020B0503020204020204" charset="-122"/>
                  <a:sym typeface="+mn-ea"/>
                </a:endParaRPr>
              </a:p>
              <a:p>
                <a:pPr marL="0" marR="0" lvl="0" indent="0" defTabSz="913765" eaLnBrk="1" latinLnBrk="0" hangingPunct="1">
                  <a:buClrTx/>
                  <a:buSzTx/>
                  <a:buFontTx/>
                  <a:buNone/>
                  <a:defRPr/>
                </a:pPr>
                <a:r>
                  <a:rPr lang="zh-CN" altLang="en-US" sz="2600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微软雅黑" panose="020B0503020204020204" charset="-122"/>
                    <a:sym typeface="+mn-ea"/>
                  </a:rPr>
                  <a:t>广东省文化厅和广东省民政厅的大力支持</a:t>
                </a:r>
                <a:endParaRPr lang="zh-CN" altLang="en-US" sz="26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微软雅黑" panose="020B0503020204020204" charset="-122"/>
                  <a:sym typeface="+mn-ea"/>
                </a:endParaRPr>
              </a:p>
              <a:p>
                <a:pPr marL="0" marR="0" lvl="0" indent="0" defTabSz="913765" eaLnBrk="1" latinLnBrk="0" hangingPunct="1">
                  <a:buClrTx/>
                  <a:buSzTx/>
                  <a:buFontTx/>
                  <a:buNone/>
                  <a:defRPr/>
                </a:pPr>
                <a:endParaRPr lang="zh-CN" altLang="en-US" sz="26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微软雅黑" panose="020B0503020204020204" charset="-122"/>
                  <a:sym typeface="+mn-ea"/>
                </a:endParaRPr>
              </a:p>
              <a:p>
                <a:pPr marL="0" marR="0" lvl="0" indent="0" defTabSz="913765" eaLnBrk="1" latinLnBrk="0" hangingPunct="1">
                  <a:buClrTx/>
                  <a:buSzTx/>
                  <a:buFontTx/>
                  <a:buNone/>
                  <a:defRPr/>
                </a:pPr>
                <a:r>
                  <a:rPr lang="zh-CN" altLang="en-US" sz="2600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微软雅黑" panose="020B0503020204020204" charset="-122"/>
                    <a:sym typeface="+mn-ea"/>
                  </a:rPr>
                  <a:t>蓝染非遗技术传承人</a:t>
                </a:r>
                <a:endParaRPr lang="zh-CN" altLang="en-US" sz="26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微软雅黑" panose="020B0503020204020204" charset="-122"/>
                  <a:sym typeface="+mn-ea"/>
                </a:endParaRPr>
              </a:p>
              <a:p>
                <a:pPr marL="0" marR="0" lvl="0" indent="0" defTabSz="913765" eaLnBrk="1" latinLnBrk="0" hangingPunct="1">
                  <a:buClrTx/>
                  <a:buSzTx/>
                  <a:buFontTx/>
                  <a:buNone/>
                  <a:defRPr/>
                </a:pPr>
                <a:r>
                  <a:rPr lang="zh-CN" altLang="en-US" sz="2600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微软雅黑" panose="020B0503020204020204" charset="-122"/>
                    <a:sym typeface="+mn-ea"/>
                  </a:rPr>
                  <a:t>擅长植物土法染布技艺</a:t>
                </a:r>
                <a:endParaRPr lang="zh-CN" altLang="en-US" sz="26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微软雅黑" panose="020B0503020204020204" charset="-122"/>
                  <a:sym typeface="+mn-ea"/>
                </a:endParaRPr>
              </a:p>
              <a:p>
                <a:pPr marL="0" marR="0" lvl="0" indent="0" defTabSz="913765" eaLnBrk="1" latinLnBrk="0" hangingPunct="1">
                  <a:buClrTx/>
                  <a:buSzTx/>
                  <a:buFontTx/>
                  <a:buNone/>
                  <a:defRPr/>
                </a:pPr>
                <a:endParaRPr lang="zh-CN" altLang="en-US" sz="26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微软雅黑" panose="020B0503020204020204" charset="-122"/>
                  <a:sym typeface="+mn-ea"/>
                </a:endParaRPr>
              </a:p>
              <a:p>
                <a:pPr marL="0" marR="0" lvl="0" indent="0" defTabSz="913765" eaLnBrk="1" latinLnBrk="0" hangingPunct="1">
                  <a:buClrTx/>
                  <a:buSzTx/>
                  <a:buFontTx/>
                  <a:buNone/>
                  <a:defRPr/>
                </a:pPr>
                <a:r>
                  <a:rPr lang="zh-CN" altLang="en-US" sz="2600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微软雅黑" panose="020B0503020204020204" charset="-122"/>
                    <a:sym typeface="+mn-ea"/>
                  </a:rPr>
                  <a:t>全国纺织服装教育教学委员会专家委员；中国服装设计师协会会员；</a:t>
                </a:r>
                <a:endParaRPr lang="zh-CN" altLang="en-US" sz="26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微软雅黑" panose="020B0503020204020204" charset="-122"/>
                  <a:sym typeface="+mn-ea"/>
                </a:endParaRPr>
              </a:p>
            </p:txBody>
          </p:sp>
          <p:sp>
            <p:nvSpPr>
              <p:cNvPr id="90" name="矩形 89"/>
              <p:cNvSpPr/>
              <p:nvPr/>
            </p:nvSpPr>
            <p:spPr>
              <a:xfrm>
                <a:off x="926214" y="3179367"/>
                <a:ext cx="1066800" cy="38544"/>
              </a:xfrm>
              <a:prstGeom prst="rect">
                <a:avLst/>
              </a:prstGeom>
              <a:solidFill>
                <a:srgbClr val="966F4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latin typeface="思源黑体 CN Bold" panose="02010600030101010101" pitchFamily="34" charset="-122"/>
                  <a:ea typeface="思源黑体 CN Bold" panose="02010600030101010101" pitchFamily="34" charset="-122"/>
                </a:endParaRPr>
              </a:p>
            </p:txBody>
          </p:sp>
        </p:grpSp>
        <p:sp>
          <p:nvSpPr>
            <p:cNvPr id="86" name="文本框 85"/>
            <p:cNvSpPr txBox="1"/>
            <p:nvPr/>
          </p:nvSpPr>
          <p:spPr>
            <a:xfrm>
              <a:off x="3635579" y="1828083"/>
              <a:ext cx="1676400" cy="463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defTabSz="9137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32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微软雅黑" panose="020B0503020204020204" charset="-122"/>
                  <a:cs typeface="方正粗黑宋简体" panose="02000000000000000000" charset="-122"/>
                  <a:sym typeface="+mn-lt"/>
                </a:rPr>
                <a:t>专家顾问</a:t>
              </a:r>
              <a:endParaRPr lang="zh-CN" alt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cs typeface="方正粗黑宋简体" panose="02000000000000000000" charset="-122"/>
                <a:sym typeface="+mn-lt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6782089" y="2719507"/>
            <a:ext cx="1580804" cy="73242"/>
          </a:xfrm>
          <a:prstGeom prst="rect">
            <a:avLst/>
          </a:prstGeom>
          <a:solidFill>
            <a:srgbClr val="966F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思源黑体 CN Bold" panose="02010600030101010101" pitchFamily="34" charset="-122"/>
              <a:ea typeface="思源黑体 CN Bold" panose="02010600030101010101" pitchFamily="34" charset="-122"/>
            </a:endParaRPr>
          </a:p>
        </p:txBody>
      </p:sp>
      <p:pic>
        <p:nvPicPr>
          <p:cNvPr id="13" name="图片 7" descr="18598d8152e81d2e3111b7c15ef4770"/>
          <p:cNvPicPr>
            <a:picLocks noChangeAspect="1"/>
          </p:cNvPicPr>
          <p:nvPr/>
        </p:nvPicPr>
        <p:blipFill>
          <a:blip r:embed="rId6"/>
          <a:srcRect b="50990"/>
          <a:stretch>
            <a:fillRect/>
          </a:stretch>
        </p:blipFill>
        <p:spPr>
          <a:xfrm>
            <a:off x="12344400" y="1866900"/>
            <a:ext cx="4812665" cy="333502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115800" y="5553075"/>
            <a:ext cx="2443480" cy="345503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935200" y="5553075"/>
            <a:ext cx="2420620" cy="342646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619591"/>
            <a:ext cx="15753846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5630"/>
              </a:lnSpc>
              <a:spcBef>
                <a:spcPct val="0"/>
              </a:spcBef>
            </a:pPr>
            <a:r>
              <a:rPr lang="zh-CN" altLang="en-US" sz="5410" b="1" u="none" strike="noStrike">
                <a:solidFill>
                  <a:srgbClr val="2E3239"/>
                </a:solidFill>
                <a:latin typeface="华文中宋" panose="02010600040101010101" charset="-122"/>
                <a:ea typeface="华文中宋" panose="02010600040101010101" charset="-122"/>
                <a:cs typeface="造字工房刻宋体 粗体" charset="-122"/>
                <a:sym typeface="造字工房刻宋体 粗体" charset="-122"/>
              </a:rPr>
              <a:t>财报预测</a:t>
            </a:r>
            <a:endParaRPr lang="zh-CN" altLang="en-US" sz="5410" b="1" u="none" strike="noStrike">
              <a:solidFill>
                <a:srgbClr val="2E3239"/>
              </a:solidFill>
              <a:latin typeface="华文中宋" panose="02010600040101010101" charset="-122"/>
              <a:ea typeface="华文中宋" panose="02010600040101010101" charset="-122"/>
              <a:cs typeface="造字工房刻宋体 粗体" charset="-122"/>
              <a:sym typeface="造字工房刻宋体 粗体" charset="-122"/>
            </a:endParaRPr>
          </a:p>
        </p:txBody>
      </p:sp>
      <p:sp>
        <p:nvSpPr>
          <p:cNvPr id="3" name="Freeform 3"/>
          <p:cNvSpPr/>
          <p:nvPr/>
        </p:nvSpPr>
        <p:spPr>
          <a:xfrm rot="-5733623">
            <a:off x="-3504284" y="-2751131"/>
            <a:ext cx="4535076" cy="4675336"/>
          </a:xfrm>
          <a:custGeom>
            <a:avLst/>
            <a:gdLst/>
            <a:ahLst/>
            <a:cxnLst/>
            <a:rect l="l" t="t" r="r" b="b"/>
            <a:pathLst>
              <a:path w="4535076" h="4675336">
                <a:moveTo>
                  <a:pt x="0" y="0"/>
                </a:moveTo>
                <a:lnTo>
                  <a:pt x="4535076" y="0"/>
                </a:lnTo>
                <a:lnTo>
                  <a:pt x="4535076" y="4675336"/>
                </a:lnTo>
                <a:lnTo>
                  <a:pt x="0" y="467533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pic>
        <p:nvPicPr>
          <p:cNvPr id="54" name="图片 5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0" y="114300"/>
            <a:ext cx="2072005" cy="1375410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3716000" y="367030"/>
            <a:ext cx="1791970" cy="850265"/>
          </a:xfrm>
          <a:prstGeom prst="rect">
            <a:avLst/>
          </a:prstGeom>
        </p:spPr>
      </p:pic>
      <p:pic>
        <p:nvPicPr>
          <p:cNvPr id="56" name="图片 5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56340" y="190500"/>
            <a:ext cx="1986915" cy="1450340"/>
          </a:xfrm>
          <a:prstGeom prst="rect">
            <a:avLst/>
          </a:prstGeom>
        </p:spPr>
      </p:pic>
      <p:sp>
        <p:nvSpPr>
          <p:cNvPr id="57" name="文本框 56"/>
          <p:cNvSpPr txBox="1"/>
          <p:nvPr/>
        </p:nvSpPr>
        <p:spPr>
          <a:xfrm>
            <a:off x="15392400" y="599440"/>
            <a:ext cx="3148965" cy="70675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zh-CN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——广东传统客家服饰</a:t>
            </a:r>
            <a:endParaRPr lang="en-US" altLang="zh-CN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en-US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          </a:t>
            </a:r>
            <a:r>
              <a:rPr lang="zh-CN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体验创意新路径 </a:t>
            </a:r>
            <a:endParaRPr lang="zh-CN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圆角矩形 4"/>
          <p:cNvSpPr/>
          <p:nvPr>
            <p:custDataLst>
              <p:tags r:id="rId7"/>
            </p:custDataLst>
          </p:nvPr>
        </p:nvSpPr>
        <p:spPr>
          <a:xfrm>
            <a:off x="990600" y="1765300"/>
            <a:ext cx="7733030" cy="4467860"/>
          </a:xfrm>
          <a:prstGeom prst="roundRect">
            <a:avLst>
              <a:gd name="adj" fmla="val 5315"/>
            </a:avLst>
          </a:prstGeom>
          <a:solidFill>
            <a:schemeClr val="lt1">
              <a:alpha val="9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宋体 CN" panose="02010600030101010101" charset="-122"/>
              <a:ea typeface="思源宋体 CN" panose="02010600030101010101" charset="-122"/>
              <a:cs typeface="+mn-cs"/>
            </a:endParaRPr>
          </a:p>
        </p:txBody>
      </p:sp>
      <p:pic>
        <p:nvPicPr>
          <p:cNvPr id="21" name="图片 42" descr="343435383034343b343532353931323b6392884c699c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886200" y="1943100"/>
            <a:ext cx="413385" cy="438785"/>
          </a:xfrm>
          <a:prstGeom prst="rect">
            <a:avLst/>
          </a:prstGeom>
        </p:spPr>
      </p:pic>
      <p:graphicFrame>
        <p:nvGraphicFramePr>
          <p:cNvPr id="22" name="图表 21"/>
          <p:cNvGraphicFramePr/>
          <p:nvPr>
            <p:custDataLst>
              <p:tags r:id="rId11"/>
            </p:custDataLst>
          </p:nvPr>
        </p:nvGraphicFramePr>
        <p:xfrm>
          <a:off x="1733550" y="1953260"/>
          <a:ext cx="6515735" cy="39230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23" name="圆角矩形 4"/>
          <p:cNvSpPr/>
          <p:nvPr>
            <p:custDataLst>
              <p:tags r:id="rId12"/>
            </p:custDataLst>
          </p:nvPr>
        </p:nvSpPr>
        <p:spPr>
          <a:xfrm>
            <a:off x="9601200" y="1765300"/>
            <a:ext cx="7460615" cy="4468495"/>
          </a:xfrm>
          <a:prstGeom prst="roundRect">
            <a:avLst>
              <a:gd name="adj" fmla="val 5315"/>
            </a:avLst>
          </a:prstGeom>
          <a:solidFill>
            <a:schemeClr val="lt1">
              <a:alpha val="9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宋体 CN" panose="02010600030101010101" charset="-122"/>
              <a:ea typeface="思源宋体 CN" panose="02010600030101010101" charset="-122"/>
              <a:cs typeface="+mn-cs"/>
            </a:endParaRPr>
          </a:p>
        </p:txBody>
      </p:sp>
      <p:graphicFrame>
        <p:nvGraphicFramePr>
          <p:cNvPr id="24" name="图表 23"/>
          <p:cNvGraphicFramePr/>
          <p:nvPr>
            <p:custDataLst>
              <p:tags r:id="rId13"/>
            </p:custDataLst>
          </p:nvPr>
        </p:nvGraphicFramePr>
        <p:xfrm>
          <a:off x="10439400" y="1885950"/>
          <a:ext cx="5969000" cy="38525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5" name="图片 43" descr="343435383034343b343532353931383b67e5770b52067c7b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2115800" y="1943100"/>
            <a:ext cx="358775" cy="349250"/>
          </a:xfrm>
          <a:prstGeom prst="rect">
            <a:avLst/>
          </a:prstGeom>
        </p:spPr>
      </p:pic>
      <p:sp>
        <p:nvSpPr>
          <p:cNvPr id="26" name="圆角矩形 4"/>
          <p:cNvSpPr/>
          <p:nvPr>
            <p:custDataLst>
              <p:tags r:id="rId16"/>
            </p:custDataLst>
          </p:nvPr>
        </p:nvSpPr>
        <p:spPr>
          <a:xfrm>
            <a:off x="990600" y="6579235"/>
            <a:ext cx="16127730" cy="3378835"/>
          </a:xfrm>
          <a:prstGeom prst="roundRect">
            <a:avLst>
              <a:gd name="adj" fmla="val 5315"/>
            </a:avLst>
          </a:prstGeom>
          <a:solidFill>
            <a:schemeClr val="lt1">
              <a:alpha val="9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宋体 CN" panose="02010600030101010101" charset="-122"/>
              <a:ea typeface="思源宋体 CN" panose="02010600030101010101" charset="-122"/>
              <a:cs typeface="+mn-cs"/>
            </a:endParaRPr>
          </a:p>
        </p:txBody>
      </p:sp>
      <p:pic>
        <p:nvPicPr>
          <p:cNvPr id="27" name="图片 52" descr="32313630313238393b32313630313230303b68077b7e"/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828800" y="6819900"/>
            <a:ext cx="503555" cy="503555"/>
          </a:xfrm>
          <a:prstGeom prst="rect">
            <a:avLst/>
          </a:prstGeom>
        </p:spPr>
      </p:pic>
      <p:sp>
        <p:nvSpPr>
          <p:cNvPr id="28" name="文本框 27"/>
          <p:cNvSpPr txBox="1"/>
          <p:nvPr/>
        </p:nvSpPr>
        <p:spPr>
          <a:xfrm>
            <a:off x="1733550" y="7399814"/>
            <a:ext cx="675005" cy="22860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 algn="ctr">
              <a:defRPr sz="2130" b="1" i="0" u="none" strike="noStrike" kern="1200" baseline="0">
                <a:solidFill>
                  <a:srgbClr val="485F60"/>
                </a:solidFill>
                <a:latin typeface="+mn-lt"/>
                <a:ea typeface="+mn-ea"/>
                <a:cs typeface="+mn-cs"/>
              </a:defRPr>
            </a:pPr>
            <a:r>
              <a:rPr lang="zh-CN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方正粗宋简体" panose="02000000000000000000" charset="-122"/>
                <a:ea typeface="方正粗宋简体" panose="02000000000000000000" charset="-122"/>
              </a:rPr>
              <a:t>资产负债表</a:t>
            </a:r>
            <a:endParaRPr lang="zh-CN" altLang="en-US" sz="3200" dirty="0">
              <a:solidFill>
                <a:schemeClr val="tx1">
                  <a:lumMod val="95000"/>
                  <a:lumOff val="5000"/>
                </a:schemeClr>
              </a:solidFill>
              <a:latin typeface="方正粗宋简体" panose="02000000000000000000" charset="-122"/>
              <a:ea typeface="方正粗宋简体" panose="02000000000000000000" charset="-122"/>
            </a:endParaRPr>
          </a:p>
        </p:txBody>
      </p:sp>
      <p:graphicFrame>
        <p:nvGraphicFramePr>
          <p:cNvPr id="30" name="表格 29"/>
          <p:cNvGraphicFramePr/>
          <p:nvPr>
            <p:custDataLst>
              <p:tags r:id="rId19"/>
            </p:custDataLst>
          </p:nvPr>
        </p:nvGraphicFramePr>
        <p:xfrm>
          <a:off x="3201670" y="6831965"/>
          <a:ext cx="13470890" cy="2938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5450"/>
                <a:gridCol w="2083435"/>
                <a:gridCol w="2145665"/>
                <a:gridCol w="2048510"/>
                <a:gridCol w="2098040"/>
                <a:gridCol w="2129790"/>
              </a:tblGrid>
              <a:tr h="543560">
                <a:tc>
                  <a:txBody>
                    <a:bodyPr/>
                    <a:p>
                      <a:pPr algn="ctr" defTabSz="1089025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项目</a:t>
                      </a:r>
                      <a:endParaRPr sz="2400" b="1" dirty="0" err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0" marR="0" marT="0" marB="0" anchor="ctr" horzOverflow="overflow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defTabSz="1089025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第一年</a:t>
                      </a:r>
                      <a:endParaRPr sz="2400" b="1" dirty="0" err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0" marR="0" marT="0" marB="0" anchor="ctr" horzOverflow="overflow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defTabSz="1089025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第二年</a:t>
                      </a:r>
                      <a:endParaRPr sz="2400" b="1" dirty="0" err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0" marR="0" marT="0" marB="0" anchor="ctr" horzOverflow="overflow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defTabSz="1089025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第三年</a:t>
                      </a:r>
                      <a:endParaRPr sz="2400" b="1" dirty="0" err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0" marR="0" marT="0" marB="0" anchor="ctr" horzOverflow="overflow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defTabSz="1089025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第四年</a:t>
                      </a:r>
                      <a:endParaRPr sz="2400" b="1" dirty="0" err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0" marR="0" marT="0" marB="0" anchor="ctr" horzOverflow="overflow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defTabSz="1089025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 dirty="0" err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第五年</a:t>
                      </a:r>
                      <a:endParaRPr sz="2400" b="1" dirty="0" err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0" marR="0" marT="0" marB="0" anchor="ctr" horzOverflow="overflow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61087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4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流动资产合计</a:t>
                      </a:r>
                      <a:endParaRPr lang="en-US" altLang="en-US" sz="2400" b="1" dirty="0" err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617F7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4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180396</a:t>
                      </a:r>
                      <a:endParaRPr lang="en-US" altLang="en-US" sz="24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4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217252</a:t>
                      </a:r>
                      <a:endParaRPr lang="en-US" altLang="en-US" sz="24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4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253179</a:t>
                      </a:r>
                      <a:endParaRPr lang="en-US" altLang="en-US" sz="24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4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593154</a:t>
                      </a:r>
                      <a:endParaRPr lang="en-US" altLang="en-US" sz="24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4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913295</a:t>
                      </a:r>
                      <a:endParaRPr lang="en-US" altLang="en-US" sz="24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  <a:tr h="6089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非流动资产合计</a:t>
                      </a:r>
                      <a:endParaRPr lang="en-US" altLang="en-US" sz="240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617F7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4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45099</a:t>
                      </a:r>
                      <a:endParaRPr lang="en-US" altLang="en-US" sz="24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4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180816</a:t>
                      </a:r>
                      <a:endParaRPr lang="en-US" altLang="en-US" sz="24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4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332135</a:t>
                      </a:r>
                      <a:endParaRPr lang="en-US" altLang="en-US" sz="24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4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286708</a:t>
                      </a:r>
                      <a:endParaRPr lang="en-US" altLang="en-US" sz="24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4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359832</a:t>
                      </a:r>
                      <a:endParaRPr lang="en-US" altLang="en-US" sz="24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  <a:tr h="56388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资产总计</a:t>
                      </a:r>
                      <a:endParaRPr lang="en-US" altLang="en-US" sz="240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617F7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4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225495</a:t>
                      </a:r>
                      <a:endParaRPr lang="en-US" altLang="en-US" sz="24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4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398068</a:t>
                      </a:r>
                      <a:endParaRPr lang="en-US" altLang="en-US" sz="24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4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585314</a:t>
                      </a:r>
                      <a:endParaRPr lang="en-US" altLang="en-US" sz="24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4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879862</a:t>
                      </a:r>
                      <a:endParaRPr lang="en-US" altLang="en-US" sz="24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4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1273127</a:t>
                      </a:r>
                      <a:endParaRPr lang="en-US" altLang="en-US" sz="24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  <a:tr h="61087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所有者权益合计</a:t>
                      </a:r>
                      <a:endParaRPr lang="en-US" altLang="en-US" sz="240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solidFill>
                      <a:srgbClr val="617F7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4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225495</a:t>
                      </a:r>
                      <a:endParaRPr lang="en-US" altLang="en-US" sz="24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4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398068</a:t>
                      </a:r>
                      <a:endParaRPr lang="en-US" altLang="en-US" sz="24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4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585314</a:t>
                      </a:r>
                      <a:endParaRPr lang="en-US" altLang="en-US" sz="24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4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879862</a:t>
                      </a:r>
                      <a:endParaRPr lang="en-US" altLang="en-US" sz="24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4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1273127</a:t>
                      </a:r>
                      <a:endParaRPr lang="en-US" altLang="en-US" sz="24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3"/>
          <p:cNvSpPr txBox="1"/>
          <p:nvPr/>
        </p:nvSpPr>
        <p:spPr>
          <a:xfrm>
            <a:off x="381000" y="1409700"/>
            <a:ext cx="5448300" cy="9406255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p>
            <a:pPr algn="r">
              <a:lnSpc>
                <a:spcPts val="7170"/>
              </a:lnSpc>
            </a:pPr>
            <a:r>
              <a:rPr lang="zh-CN" altLang="en-US" sz="7170" spc="-387">
                <a:ln>
                  <a:noFill/>
                </a:ln>
                <a:solidFill>
                  <a:schemeClr val="tx1">
                    <a:lumMod val="50000"/>
                    <a:lumOff val="50000"/>
                    <a:alpha val="4706"/>
                  </a:schemeClr>
                </a:solidFill>
                <a:latin typeface="方正舒体" panose="02010601030101010101" charset="-122"/>
                <a:ea typeface="方正舒体" panose="02010601030101010101" charset="-122"/>
                <a:cs typeface="Liu Jian Mao Cao" panose="00000500000000000000"/>
                <a:sym typeface="Liu Jian Mao Cao" panose="00000500000000000000"/>
              </a:rPr>
              <a:t>让非遗走出历史、走进当下、走向未来，既不能蹴而就，也不能一劳永逸，必须遵循非遗保护传承规律，让非遗在保护传承中绽放光彩</a:t>
            </a:r>
            <a:endParaRPr lang="zh-CN" altLang="en-US" sz="7170" spc="-387">
              <a:ln>
                <a:noFill/>
              </a:ln>
              <a:solidFill>
                <a:schemeClr val="tx1">
                  <a:lumMod val="50000"/>
                  <a:lumOff val="50000"/>
                  <a:alpha val="4706"/>
                </a:schemeClr>
              </a:solidFill>
              <a:latin typeface="方正舒体" panose="02010601030101010101" charset="-122"/>
              <a:ea typeface="方正舒体" panose="02010601030101010101" charset="-122"/>
              <a:cs typeface="Liu Jian Mao Cao" panose="00000500000000000000"/>
              <a:sym typeface="Liu Jian Mao Cao" panose="00000500000000000000"/>
            </a:endParaRPr>
          </a:p>
        </p:txBody>
      </p:sp>
      <p:sp>
        <p:nvSpPr>
          <p:cNvPr id="6" name="Freeform 3"/>
          <p:cNvSpPr/>
          <p:nvPr/>
        </p:nvSpPr>
        <p:spPr>
          <a:xfrm rot="-5733623">
            <a:off x="5444490" y="7515860"/>
            <a:ext cx="7624445" cy="8211820"/>
          </a:xfrm>
          <a:custGeom>
            <a:avLst/>
            <a:gdLst/>
            <a:ahLst/>
            <a:cxnLst/>
            <a:rect l="l" t="t" r="r" b="b"/>
            <a:pathLst>
              <a:path w="4535076" h="4675336">
                <a:moveTo>
                  <a:pt x="0" y="0"/>
                </a:moveTo>
                <a:lnTo>
                  <a:pt x="4535076" y="0"/>
                </a:lnTo>
                <a:lnTo>
                  <a:pt x="4535076" y="4675336"/>
                </a:lnTo>
                <a:lnTo>
                  <a:pt x="0" y="4675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1000"/>
            </a:blip>
            <a:stretch>
              <a:fillRect/>
            </a:stretch>
          </a:blipFill>
        </p:spPr>
        <p:txBody>
          <a:bodyPr/>
          <a:p>
            <a:endParaRPr lang="zh-CN" altLang="en-US"/>
          </a:p>
        </p:txBody>
      </p:sp>
      <p:sp>
        <p:nvSpPr>
          <p:cNvPr id="8" name="圆角矩形 4"/>
          <p:cNvSpPr/>
          <p:nvPr>
            <p:custDataLst>
              <p:tags r:id="rId4"/>
            </p:custDataLst>
          </p:nvPr>
        </p:nvSpPr>
        <p:spPr>
          <a:xfrm>
            <a:off x="6976110" y="1714500"/>
            <a:ext cx="4483735" cy="5843905"/>
          </a:xfrm>
          <a:prstGeom prst="roundRect">
            <a:avLst>
              <a:gd name="adj" fmla="val 5315"/>
            </a:avLst>
          </a:prstGeom>
          <a:solidFill>
            <a:schemeClr val="lt1">
              <a:alpha val="9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宋体 CN" panose="02010600030101010101" charset="-122"/>
              <a:ea typeface="思源宋体 CN" panose="02010600030101010101" charset="-122"/>
              <a:cs typeface="+mn-cs"/>
            </a:endParaRPr>
          </a:p>
        </p:txBody>
      </p:sp>
      <p:sp>
        <p:nvSpPr>
          <p:cNvPr id="2" name="TextBox 2"/>
          <p:cNvSpPr txBox="1"/>
          <p:nvPr/>
        </p:nvSpPr>
        <p:spPr>
          <a:xfrm>
            <a:off x="1028700" y="619591"/>
            <a:ext cx="15753846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5630"/>
              </a:lnSpc>
              <a:spcBef>
                <a:spcPct val="0"/>
              </a:spcBef>
            </a:pPr>
            <a:r>
              <a:rPr lang="zh-CN" altLang="en-US" sz="5410" b="1" u="none" strike="noStrike">
                <a:solidFill>
                  <a:srgbClr val="2E3239"/>
                </a:solidFill>
                <a:latin typeface="华文中宋" panose="02010600040101010101" charset="-122"/>
                <a:ea typeface="华文中宋" panose="02010600040101010101" charset="-122"/>
                <a:cs typeface="造字工房刻宋体 粗体" charset="-122"/>
                <a:sym typeface="造字工房刻宋体 粗体" charset="-122"/>
              </a:rPr>
              <a:t>财报预测</a:t>
            </a:r>
            <a:endParaRPr lang="zh-CN" altLang="en-US" sz="5410" b="1" u="none" strike="noStrike">
              <a:solidFill>
                <a:srgbClr val="2E3239"/>
              </a:solidFill>
              <a:latin typeface="华文中宋" panose="02010600040101010101" charset="-122"/>
              <a:ea typeface="华文中宋" panose="02010600040101010101" charset="-122"/>
              <a:cs typeface="造字工房刻宋体 粗体" charset="-122"/>
              <a:sym typeface="造字工房刻宋体 粗体" charset="-122"/>
            </a:endParaRPr>
          </a:p>
        </p:txBody>
      </p:sp>
      <p:sp>
        <p:nvSpPr>
          <p:cNvPr id="3" name="Freeform 3"/>
          <p:cNvSpPr/>
          <p:nvPr/>
        </p:nvSpPr>
        <p:spPr>
          <a:xfrm rot="-5733623">
            <a:off x="-3504284" y="-2751131"/>
            <a:ext cx="4535076" cy="4675336"/>
          </a:xfrm>
          <a:custGeom>
            <a:avLst/>
            <a:gdLst/>
            <a:ahLst/>
            <a:cxnLst/>
            <a:rect l="l" t="t" r="r" b="b"/>
            <a:pathLst>
              <a:path w="4535076" h="4675336">
                <a:moveTo>
                  <a:pt x="0" y="0"/>
                </a:moveTo>
                <a:lnTo>
                  <a:pt x="4535076" y="0"/>
                </a:lnTo>
                <a:lnTo>
                  <a:pt x="4535076" y="4675336"/>
                </a:lnTo>
                <a:lnTo>
                  <a:pt x="0" y="467533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pic>
        <p:nvPicPr>
          <p:cNvPr id="54" name="图片 5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2000" y="114300"/>
            <a:ext cx="2072005" cy="1375410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3716000" y="367030"/>
            <a:ext cx="1791970" cy="850265"/>
          </a:xfrm>
          <a:prstGeom prst="rect">
            <a:avLst/>
          </a:prstGeom>
        </p:spPr>
      </p:pic>
      <p:pic>
        <p:nvPicPr>
          <p:cNvPr id="56" name="图片 5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56340" y="190500"/>
            <a:ext cx="1986915" cy="1450340"/>
          </a:xfrm>
          <a:prstGeom prst="rect">
            <a:avLst/>
          </a:prstGeom>
        </p:spPr>
      </p:pic>
      <p:sp>
        <p:nvSpPr>
          <p:cNvPr id="57" name="文本框 56"/>
          <p:cNvSpPr txBox="1"/>
          <p:nvPr/>
        </p:nvSpPr>
        <p:spPr>
          <a:xfrm>
            <a:off x="15392400" y="599440"/>
            <a:ext cx="3148965" cy="70675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zh-CN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——广东传统客家服饰</a:t>
            </a:r>
            <a:endParaRPr lang="en-US" altLang="zh-CN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en-US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          </a:t>
            </a:r>
            <a:r>
              <a:rPr lang="zh-CN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体验创意新路径 </a:t>
            </a:r>
            <a:endParaRPr lang="zh-CN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5" name="Chart 15"/>
          <p:cNvGraphicFramePr/>
          <p:nvPr>
            <p:custDataLst>
              <p:tags r:id="rId8"/>
            </p:custDataLst>
          </p:nvPr>
        </p:nvGraphicFramePr>
        <p:xfrm>
          <a:off x="676275" y="2019300"/>
          <a:ext cx="6671310" cy="53193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7315200" y="1943100"/>
            <a:ext cx="3939540" cy="59080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>
                <a:solidFill>
                  <a:srgbClr val="595959"/>
                </a:solidFill>
              </a:defRPr>
            </a:pPr>
            <a:r>
              <a:rPr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团队出资</a:t>
            </a:r>
            <a:r>
              <a:rPr sz="2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合计占股</a:t>
            </a:r>
            <a:r>
              <a:rPr lang="en-US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66.7%</a:t>
            </a:r>
            <a:r>
              <a:rPr sz="2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，风险融资占股</a:t>
            </a:r>
            <a:r>
              <a:rPr lang="en-US" sz="2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33.3%</a:t>
            </a:r>
            <a:endParaRPr lang="en-US" sz="28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>
                <a:solidFill>
                  <a:srgbClr val="595959"/>
                </a:solidFill>
              </a:defRPr>
            </a:pPr>
            <a:r>
              <a:rPr lang="zh-CN" altLang="en-US" sz="2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字魂59号-创粗黑" panose="00000500000000000000" charset="-122"/>
              </a:rPr>
              <a:t>第一年资金使用占比：</a:t>
            </a:r>
            <a:r>
              <a:rPr lang="en-US" altLang="zh-CN" sz="2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字魂59号-创粗黑" panose="00000500000000000000" charset="-122"/>
              </a:rPr>
              <a:t>15%</a:t>
            </a:r>
            <a:r>
              <a:rPr lang="zh-CN" altLang="en-US" sz="2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字魂59号-创粗黑" panose="00000500000000000000" charset="-122"/>
              </a:rPr>
              <a:t>用于</a:t>
            </a:r>
            <a:r>
              <a:rPr lang="zh-CN" altLang="en-US" sz="2800" b="1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字魂59号-创粗黑" panose="00000500000000000000" charset="-122"/>
              </a:rPr>
              <a:t>人力成本</a:t>
            </a:r>
            <a:r>
              <a:rPr lang="zh-CN" altLang="en-US" sz="2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字魂59号-创粗黑" panose="00000500000000000000" charset="-122"/>
              </a:rPr>
              <a:t>、</a:t>
            </a:r>
            <a:r>
              <a:rPr lang="en-US" altLang="zh-CN" sz="2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字魂59号-创粗黑" panose="00000500000000000000" charset="-122"/>
              </a:rPr>
              <a:t>28%</a:t>
            </a:r>
            <a:r>
              <a:rPr lang="zh-CN" altLang="en-US" sz="2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字魂59号-创粗黑" panose="00000500000000000000" charset="-122"/>
              </a:rPr>
              <a:t>材料</a:t>
            </a: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字魂59号-创粗黑" panose="00000500000000000000" charset="-122"/>
              </a:rPr>
              <a:t>购买与加工</a:t>
            </a:r>
            <a:r>
              <a:rPr lang="zh-CN" altLang="en-US" sz="2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字魂59号-创粗黑" panose="00000500000000000000" charset="-122"/>
              </a:rPr>
              <a:t>、</a:t>
            </a:r>
            <a:r>
              <a:rPr lang="en-US" altLang="zh-CN" sz="2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字魂59号-创粗黑" panose="00000500000000000000" charset="-122"/>
              </a:rPr>
              <a:t>32%</a:t>
            </a:r>
            <a:r>
              <a:rPr lang="zh-CN" altLang="en-US" sz="2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字魂59号-创粗黑" panose="00000500000000000000" charset="-122"/>
              </a:rPr>
              <a:t>用于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字魂59号-创粗黑" panose="00000500000000000000" charset="-122"/>
              </a:rPr>
              <a:t>推广宣传</a:t>
            </a:r>
            <a:r>
              <a:rPr lang="zh-CN" altLang="en-US" sz="2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字魂59号-创粗黑" panose="00000500000000000000" charset="-122"/>
              </a:rPr>
              <a:t>、</a:t>
            </a:r>
            <a:r>
              <a:rPr lang="en-US" altLang="zh-CN" sz="2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字魂59号-创粗黑" panose="00000500000000000000" charset="-122"/>
              </a:rPr>
              <a:t>25%</a:t>
            </a:r>
            <a:r>
              <a:rPr lang="zh-CN" altLang="en-US" sz="2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字魂59号-创粗黑" panose="00000500000000000000" charset="-122"/>
              </a:rPr>
              <a:t>用于</a:t>
            </a: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字魂59号-创粗黑" panose="00000500000000000000" charset="-122"/>
              </a:rPr>
              <a:t>产品研发</a:t>
            </a:r>
            <a:r>
              <a:rPr lang="zh-CN" altLang="en-US" sz="2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字魂59号-创粗黑" panose="00000500000000000000" charset="-122"/>
              </a:rPr>
              <a:t>。</a:t>
            </a:r>
            <a:endParaRPr lang="zh-CN" altLang="en-US" sz="28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  <a:sym typeface="字魂59号-创粗黑" panose="00000500000000000000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>
                <a:solidFill>
                  <a:srgbClr val="595959"/>
                </a:solidFill>
              </a:defRPr>
            </a:pPr>
            <a:endParaRPr lang="zh-CN" altLang="en-US" sz="28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  <a:sym typeface="字魂59号-创粗黑" panose="00000500000000000000" charset="-122"/>
            </a:endParaRPr>
          </a:p>
        </p:txBody>
      </p:sp>
      <p:graphicFrame>
        <p:nvGraphicFramePr>
          <p:cNvPr id="9" name="Chart 15"/>
          <p:cNvGraphicFramePr/>
          <p:nvPr>
            <p:custDataLst>
              <p:tags r:id="rId9"/>
            </p:custDataLst>
          </p:nvPr>
        </p:nvGraphicFramePr>
        <p:xfrm>
          <a:off x="11687175" y="619760"/>
          <a:ext cx="6299835" cy="723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8305196" y="6286500"/>
            <a:ext cx="7982712" cy="8229600"/>
          </a:xfrm>
          <a:custGeom>
            <a:avLst/>
            <a:gdLst/>
            <a:ahLst/>
            <a:cxnLst/>
            <a:rect l="l" t="t" r="r" b="b"/>
            <a:pathLst>
              <a:path w="7982712" h="8229600">
                <a:moveTo>
                  <a:pt x="0" y="0"/>
                </a:moveTo>
                <a:lnTo>
                  <a:pt x="7982712" y="0"/>
                </a:lnTo>
                <a:lnTo>
                  <a:pt x="798271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8516502" y="4381500"/>
            <a:ext cx="7982712" cy="8229600"/>
          </a:xfrm>
          <a:custGeom>
            <a:avLst/>
            <a:gdLst/>
            <a:ahLst/>
            <a:cxnLst/>
            <a:rect l="l" t="t" r="r" b="b"/>
            <a:pathLst>
              <a:path w="7982712" h="8229600">
                <a:moveTo>
                  <a:pt x="0" y="0"/>
                </a:moveTo>
                <a:lnTo>
                  <a:pt x="7982712" y="0"/>
                </a:lnTo>
                <a:lnTo>
                  <a:pt x="798271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 rot="0">
            <a:off x="5897880" y="7521098"/>
            <a:ext cx="6492240" cy="114300"/>
            <a:chOff x="0" y="0"/>
            <a:chExt cx="8656320" cy="152400"/>
          </a:xfrm>
        </p:grpSpPr>
        <p:sp>
          <p:nvSpPr>
            <p:cNvPr id="5" name="AutoShape 5"/>
            <p:cNvSpPr/>
            <p:nvPr/>
          </p:nvSpPr>
          <p:spPr>
            <a:xfrm>
              <a:off x="0" y="101600"/>
              <a:ext cx="8656320" cy="0"/>
            </a:xfrm>
            <a:prstGeom prst="line">
              <a:avLst/>
            </a:prstGeom>
            <a:ln w="50800" cap="flat">
              <a:solidFill>
                <a:srgbClr val="403E0E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6" name="AutoShape 6"/>
            <p:cNvSpPr/>
            <p:nvPr/>
          </p:nvSpPr>
          <p:spPr>
            <a:xfrm flipV="1">
              <a:off x="3179934" y="76200"/>
              <a:ext cx="2296451" cy="0"/>
            </a:xfrm>
            <a:prstGeom prst="line">
              <a:avLst/>
            </a:prstGeom>
            <a:ln w="152400" cap="flat">
              <a:solidFill>
                <a:srgbClr val="403E0E"/>
              </a:solidFill>
              <a:prstDash val="solid"/>
              <a:headEnd type="none" w="sm" len="sm"/>
              <a:tailEnd type="none" w="sm" len="sm"/>
            </a:ln>
          </p:spPr>
        </p:sp>
      </p:grpSp>
      <p:grpSp>
        <p:nvGrpSpPr>
          <p:cNvPr id="7" name="Group 7"/>
          <p:cNvGrpSpPr/>
          <p:nvPr/>
        </p:nvGrpSpPr>
        <p:grpSpPr>
          <a:xfrm rot="0">
            <a:off x="7619751" y="7928133"/>
            <a:ext cx="3266938" cy="718726"/>
            <a:chOff x="7213600" y="0"/>
            <a:chExt cx="4355917" cy="958302"/>
          </a:xfrm>
        </p:grpSpPr>
        <p:sp>
          <p:nvSpPr>
            <p:cNvPr id="8" name="Freeform 8"/>
            <p:cNvSpPr/>
            <p:nvPr/>
          </p:nvSpPr>
          <p:spPr>
            <a:xfrm>
              <a:off x="7213600" y="0"/>
              <a:ext cx="4355917" cy="958302"/>
            </a:xfrm>
            <a:custGeom>
              <a:avLst/>
              <a:gdLst/>
              <a:ahLst/>
              <a:cxnLst/>
              <a:rect l="l" t="t" r="r" b="b"/>
              <a:pathLst>
                <a:path w="4355917" h="958302">
                  <a:moveTo>
                    <a:pt x="0" y="0"/>
                  </a:moveTo>
                  <a:lnTo>
                    <a:pt x="4355917" y="0"/>
                  </a:lnTo>
                  <a:lnTo>
                    <a:pt x="4355917" y="958302"/>
                  </a:lnTo>
                  <a:lnTo>
                    <a:pt x="0" y="9583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7843423" y="164546"/>
              <a:ext cx="3299471" cy="6316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95"/>
                </a:lnSpc>
              </a:pPr>
              <a:r>
                <a:rPr lang="zh-CN" altLang="en-US" sz="2640" b="1">
                  <a:solidFill>
                    <a:srgbClr val="000000"/>
                  </a:solidFill>
                  <a:latin typeface="方正颜宋体" panose="02010600010101010101" charset="-122"/>
                  <a:ea typeface="方正颜宋体" panose="02010600010101010101" charset="-122"/>
                  <a:cs typeface="方正颜宋体" panose="02010600010101010101" charset="-122"/>
                  <a:sym typeface="方正颜宋体" panose="02010600010101010101" charset="-122"/>
                </a:rPr>
                <a:t>淡仔派</a:t>
              </a:r>
              <a:r>
                <a:rPr lang="zh-CN" altLang="en-US" sz="2640" b="1">
                  <a:solidFill>
                    <a:srgbClr val="000000"/>
                  </a:solidFill>
                  <a:latin typeface="方正颜宋体" panose="02010600010101010101" charset="-122"/>
                  <a:ea typeface="方正颜宋体" panose="02010600010101010101" charset="-122"/>
                  <a:cs typeface="方正颜宋体" panose="02010600010101010101" charset="-122"/>
                  <a:sym typeface="方正颜宋体" panose="02010600010101010101" charset="-122"/>
                </a:rPr>
                <a:t>队</a:t>
              </a:r>
              <a:endParaRPr lang="zh-CN" altLang="en-US" sz="2640" b="1">
                <a:solidFill>
                  <a:srgbClr val="000000"/>
                </a:solidFill>
                <a:latin typeface="方正颜宋体" panose="02010600010101010101" charset="-122"/>
                <a:ea typeface="方正颜宋体" panose="02010600010101010101" charset="-122"/>
                <a:cs typeface="方正颜宋体" panose="02010600010101010101" charset="-122"/>
                <a:sym typeface="方正颜宋体" panose="02010600010101010101" charset="-122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 rot="0">
            <a:off x="7059529" y="3059029"/>
            <a:ext cx="4168942" cy="4168942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BA081">
                <a:alpha val="34902"/>
              </a:srgbClr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3733800" y="5829300"/>
            <a:ext cx="10028555" cy="2282825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algn="r">
              <a:lnSpc>
                <a:spcPts val="5920"/>
              </a:lnSpc>
            </a:pPr>
            <a:r>
              <a:rPr lang="en-US" sz="5400" b="1" kern="400">
                <a:solidFill>
                  <a:srgbClr val="1C150A"/>
                </a:solidFill>
                <a:latin typeface="方正颜宋体" panose="02010600010101010101" charset="-122"/>
                <a:ea typeface="方正颜宋体" panose="02010600010101010101" charset="-122"/>
                <a:cs typeface="方正颜宋体" panose="02010600010101010101" charset="-122"/>
                <a:sym typeface="+mn-ea"/>
              </a:rPr>
              <a:t>——致力于传播</a:t>
            </a:r>
            <a:r>
              <a:rPr lang="en-US" sz="5400" b="1" kern="400">
                <a:solidFill>
                  <a:srgbClr val="8B3933"/>
                </a:solidFill>
                <a:latin typeface="方正颜宋体" panose="02010600010101010101" charset="-122"/>
                <a:ea typeface="方正颜宋体" panose="02010600010101010101" charset="-122"/>
                <a:cs typeface="方正颜宋体" panose="02010600010101010101" charset="-122"/>
                <a:sym typeface="+mn-ea"/>
              </a:rPr>
              <a:t>广东客家文化</a:t>
            </a:r>
            <a:r>
              <a:rPr lang="en-US" sz="5400" b="1" kern="400">
                <a:solidFill>
                  <a:srgbClr val="1C150A"/>
                </a:solidFill>
                <a:latin typeface="方正颜宋体" panose="02010600010101010101" charset="-122"/>
                <a:ea typeface="方正颜宋体" panose="02010600010101010101" charset="-122"/>
                <a:cs typeface="方正颜宋体" panose="02010600010101010101" charset="-122"/>
                <a:sym typeface="+mn-ea"/>
              </a:rPr>
              <a:t>的</a:t>
            </a:r>
            <a:endParaRPr lang="en-US" sz="5400" b="1" kern="400">
              <a:solidFill>
                <a:srgbClr val="1C150A"/>
              </a:solidFill>
              <a:latin typeface="方正颜宋体" panose="02010600010101010101" charset="-122"/>
              <a:ea typeface="方正颜宋体" panose="02010600010101010101" charset="-122"/>
              <a:cs typeface="方正颜宋体" panose="02010600010101010101" charset="-122"/>
              <a:sym typeface="+mn-ea"/>
            </a:endParaRPr>
          </a:p>
          <a:p>
            <a:pPr algn="r">
              <a:lnSpc>
                <a:spcPts val="5920"/>
              </a:lnSpc>
            </a:pPr>
            <a:r>
              <a:rPr lang="en-US" sz="5400" b="1" kern="400">
                <a:solidFill>
                  <a:srgbClr val="1C150A"/>
                </a:solidFill>
                <a:latin typeface="方正颜宋体" panose="02010600010101010101" charset="-122"/>
                <a:ea typeface="方正颜宋体" panose="02010600010101010101" charset="-122"/>
                <a:cs typeface="方正颜宋体" panose="02010600010101010101" charset="-122"/>
                <a:sym typeface="+mn-ea"/>
              </a:rPr>
              <a:t>梅梅和洲洲</a:t>
            </a:r>
            <a:endParaRPr lang="zh-CN" altLang="en-US" sz="5400" b="1" kern="4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r">
              <a:lnSpc>
                <a:spcPts val="5920"/>
              </a:lnSpc>
            </a:pPr>
            <a:endParaRPr lang="zh-CN" altLang="en-US" sz="5400" b="1" kern="400" dirty="0">
              <a:solidFill>
                <a:srgbClr val="1C150A"/>
              </a:solidFill>
              <a:latin typeface="微软雅黑" panose="020B0503020204020204" charset="-122"/>
              <a:ea typeface="微软雅黑" panose="020B0503020204020204" charset="-122"/>
              <a:cs typeface="方正颜宋体" panose="02010600010101010101" charset="-122"/>
              <a:sym typeface="方正颜宋体" panose="02010600010101010101" charset="-122"/>
            </a:endParaRPr>
          </a:p>
        </p:txBody>
      </p:sp>
      <p:sp>
        <p:nvSpPr>
          <p:cNvPr id="17" name="Freeform 17"/>
          <p:cNvSpPr/>
          <p:nvPr/>
        </p:nvSpPr>
        <p:spPr>
          <a:xfrm>
            <a:off x="2533015" y="-10248900"/>
            <a:ext cx="13221335" cy="13227685"/>
          </a:xfrm>
          <a:custGeom>
            <a:avLst/>
            <a:gdLst/>
            <a:ahLst/>
            <a:cxnLst/>
            <a:rect l="l" t="t" r="r" b="b"/>
            <a:pathLst>
              <a:path w="15430160" h="14728789">
                <a:moveTo>
                  <a:pt x="0" y="0"/>
                </a:moveTo>
                <a:lnTo>
                  <a:pt x="15430160" y="0"/>
                </a:lnTo>
                <a:lnTo>
                  <a:pt x="15430160" y="14728789"/>
                </a:lnTo>
                <a:lnTo>
                  <a:pt x="0" y="1472878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0999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p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4267200" y="3317875"/>
            <a:ext cx="10381615" cy="20345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50000"/>
              </a:lnSpc>
            </a:pPr>
            <a:r>
              <a:rPr lang="zh-CN" altLang="en-US" sz="9600" b="1" dirty="0">
                <a:latin typeface="汉仪程行简" panose="00020600040101010101" charset="-122"/>
                <a:ea typeface="汉仪程行简" panose="00020600040101010101" charset="-122"/>
              </a:rPr>
              <a:t>我们是</a:t>
            </a:r>
            <a:r>
              <a:rPr lang="en-US" altLang="zh-CN" sz="9600" b="1" dirty="0">
                <a:latin typeface="汉仪程行简" panose="00020600040101010101" charset="-122"/>
                <a:ea typeface="汉仪程行简" panose="00020600040101010101" charset="-122"/>
              </a:rPr>
              <a:t> </a:t>
            </a:r>
            <a:r>
              <a:rPr lang="en-US" altLang="zh-CN" sz="8000" b="1" dirty="0">
                <a:latin typeface="汉仪程行简" panose="00020600040101010101" charset="-122"/>
                <a:ea typeface="汉仪程行简" panose="00020600040101010101" charset="-122"/>
              </a:rPr>
              <a:t> </a:t>
            </a:r>
            <a:r>
              <a:rPr lang="zh-CN" altLang="en-US" sz="3600" b="1" dirty="0">
                <a:latin typeface="微软雅黑" panose="020B0503020204020204" charset="-122"/>
                <a:ea typeface="微软雅黑" panose="020B0503020204020204" charset="-122"/>
              </a:rPr>
              <a:t>                        </a:t>
            </a:r>
            <a:r>
              <a:rPr lang="en-US" altLang="zh-CN" sz="3600" b="1" dirty="0">
                <a:latin typeface="微软雅黑" panose="020B0503020204020204" charset="-122"/>
                <a:ea typeface="微软雅黑" panose="020B0503020204020204" charset="-122"/>
              </a:rPr>
              <a:t>            </a:t>
            </a:r>
            <a:r>
              <a:rPr lang="en-US" altLang="zh-CN" sz="8000" b="1" dirty="0">
                <a:latin typeface="汉仪程行简" panose="00020600040101010101" charset="-122"/>
                <a:ea typeface="汉仪程行简" panose="00020600040101010101" charset="-122"/>
              </a:rPr>
              <a:t>~</a:t>
            </a:r>
            <a:endParaRPr lang="en-US" altLang="zh-CN" sz="8000" b="1" dirty="0">
              <a:latin typeface="汉仪程行简" panose="00020600040101010101" charset="-122"/>
              <a:ea typeface="汉仪程行简" panose="00020600040101010101" charset="-122"/>
            </a:endParaRPr>
          </a:p>
        </p:txBody>
      </p:sp>
      <p:sp>
        <p:nvSpPr>
          <p:cNvPr id="21" name="TextBox 15"/>
          <p:cNvSpPr txBox="1"/>
          <p:nvPr/>
        </p:nvSpPr>
        <p:spPr>
          <a:xfrm>
            <a:off x="2971800" y="1638300"/>
            <a:ext cx="12912725" cy="12452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p>
            <a:pPr algn="ctr">
              <a:lnSpc>
                <a:spcPts val="9710"/>
              </a:lnSpc>
            </a:pPr>
            <a:r>
              <a:rPr lang="en-US" sz="6000">
                <a:solidFill>
                  <a:srgbClr val="A5915D"/>
                </a:solidFill>
                <a:latin typeface="Source Han Serif SC Heavy" panose="02020A00000000000000" charset="-122"/>
                <a:ea typeface="Source Han Serif SC Heavy" panose="02020A00000000000000" charset="-122"/>
                <a:cs typeface="AR YuanB5 LT" panose="020F0300000000000000" charset="-120"/>
                <a:sym typeface="AR YuanB5 LT" panose="020F0300000000000000" charset="-120"/>
              </a:rPr>
              <a:t>Guangdong Hakka Clothings</a:t>
            </a:r>
            <a:endParaRPr lang="en-US" sz="6000">
              <a:solidFill>
                <a:srgbClr val="A5915D"/>
              </a:solidFill>
              <a:latin typeface="Source Han Serif SC Heavy" panose="02020A00000000000000" charset="-122"/>
              <a:ea typeface="Source Han Serif SC Heavy" panose="02020A00000000000000" charset="-122"/>
              <a:cs typeface="AR YuanB5 LT" panose="020F0300000000000000" charset="-120"/>
              <a:sym typeface="AR YuanB5 LT" panose="020F0300000000000000" charset="-120"/>
            </a:endParaRPr>
          </a:p>
        </p:txBody>
      </p:sp>
      <p:sp>
        <p:nvSpPr>
          <p:cNvPr id="18" name="Freeform 18"/>
          <p:cNvSpPr/>
          <p:nvPr/>
        </p:nvSpPr>
        <p:spPr>
          <a:xfrm>
            <a:off x="2514600" y="7308215"/>
            <a:ext cx="13873480" cy="12759690"/>
          </a:xfrm>
          <a:custGeom>
            <a:avLst/>
            <a:gdLst/>
            <a:ahLst/>
            <a:cxnLst/>
            <a:rect l="l" t="t" r="r" b="b"/>
            <a:pathLst>
              <a:path w="15430160" h="14728789">
                <a:moveTo>
                  <a:pt x="0" y="0"/>
                </a:moveTo>
                <a:lnTo>
                  <a:pt x="15430160" y="0"/>
                </a:lnTo>
                <a:lnTo>
                  <a:pt x="15430160" y="14728789"/>
                </a:lnTo>
                <a:lnTo>
                  <a:pt x="0" y="1472878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0999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p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6"/>
          <a:srcRect l="-51344" t="1" r="51344" b="-2698"/>
          <a:stretch>
            <a:fillRect/>
          </a:stretch>
        </p:blipFill>
        <p:spPr>
          <a:xfrm rot="21300000">
            <a:off x="10973435" y="6788785"/>
            <a:ext cx="5253990" cy="3726180"/>
          </a:xfrm>
          <a:prstGeom prst="rect">
            <a:avLst/>
          </a:prstGeom>
          <a:ln>
            <a:noFill/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  <a:reflection blurRad="6350" stA="50000" endA="300" endPos="38500" dist="50800" dir="5400000" sy="-100000" algn="bl" rotWithShape="0"/>
          </a:effectLst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6"/>
          <a:srcRect l="46211" t="-918"/>
          <a:stretch>
            <a:fillRect/>
          </a:stretch>
        </p:blipFill>
        <p:spPr>
          <a:xfrm rot="540000">
            <a:off x="15483205" y="6801485"/>
            <a:ext cx="2506980" cy="3310255"/>
          </a:xfrm>
          <a:prstGeom prst="rect">
            <a:avLst/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10" name="文本框 9"/>
          <p:cNvSpPr txBox="1"/>
          <p:nvPr/>
        </p:nvSpPr>
        <p:spPr>
          <a:xfrm>
            <a:off x="2395855" y="1419860"/>
            <a:ext cx="19475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lum contrast="42000"/>
          </a:blip>
          <a:srcRect/>
          <a:stretch>
            <a:fillRect/>
          </a:stretch>
        </p:blipFill>
        <p:spPr>
          <a:xfrm>
            <a:off x="7924800" y="3314700"/>
            <a:ext cx="5732145" cy="2715260"/>
          </a:xfrm>
          <a:prstGeom prst="rect">
            <a:avLst/>
          </a:prstGeom>
        </p:spPr>
      </p:pic>
      <p:sp>
        <p:nvSpPr>
          <p:cNvPr id="41" name="TextBox 3"/>
          <p:cNvSpPr txBox="1"/>
          <p:nvPr/>
        </p:nvSpPr>
        <p:spPr>
          <a:xfrm>
            <a:off x="12785090" y="114300"/>
            <a:ext cx="5448300" cy="9406255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p>
            <a:pPr algn="r">
              <a:lnSpc>
                <a:spcPts val="7170"/>
              </a:lnSpc>
            </a:pPr>
            <a:r>
              <a:rPr lang="zh-CN" altLang="en-US" sz="7170" spc="-387">
                <a:ln>
                  <a:noFill/>
                </a:ln>
                <a:solidFill>
                  <a:schemeClr val="tx1">
                    <a:lumMod val="50000"/>
                    <a:lumOff val="50000"/>
                    <a:alpha val="4706"/>
                  </a:schemeClr>
                </a:solidFill>
                <a:latin typeface="方正舒体" panose="02010601030101010101" charset="-122"/>
                <a:ea typeface="方正舒体" panose="02010601030101010101" charset="-122"/>
                <a:cs typeface="Liu Jian Mao Cao" panose="00000500000000000000"/>
                <a:sym typeface="Liu Jian Mao Cao" panose="00000500000000000000"/>
              </a:rPr>
              <a:t>让非遗走出历史、走进当下、走向未来，既不能蹴而就，也不能一劳永逸，必须遵循非遗保护传承规律，让非遗在保护传承中绽放光彩</a:t>
            </a:r>
            <a:endParaRPr lang="zh-CN" altLang="en-US" sz="7170" spc="-387">
              <a:ln>
                <a:noFill/>
              </a:ln>
              <a:solidFill>
                <a:schemeClr val="tx1">
                  <a:lumMod val="50000"/>
                  <a:lumOff val="50000"/>
                  <a:alpha val="4706"/>
                </a:schemeClr>
              </a:solidFill>
              <a:latin typeface="方正舒体" panose="02010601030101010101" charset="-122"/>
              <a:ea typeface="方正舒体" panose="02010601030101010101" charset="-122"/>
              <a:cs typeface="Liu Jian Mao Cao" panose="00000500000000000000"/>
              <a:sym typeface="Liu Jian Mao Cao" panose="00000500000000000000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UNIT_VALUE" val="1396*1861"/>
  <p:tag name="KSO_WM_UNIT_HIGHLIGHT" val="0"/>
  <p:tag name="KSO_WM_UNIT_COMPATIBLE" val="0"/>
  <p:tag name="KSO_WM_UNIT_DIAGRAM_ISNUMVISUAL" val="0"/>
  <p:tag name="KSO_WM_UNIT_DIAGRAM_ISREFERUNIT" val="0"/>
  <p:tag name="KSO_WM_UNIT_TYPE" val="α"/>
  <p:tag name="KSO_WM_UNIT_INDEX" val="1"/>
  <p:tag name="KSO_WM_UNIT_ID" val="diagram20207833_1*d*1"/>
  <p:tag name="KSO_WM_TEMPLATE_CATEGORY" val="diagram"/>
  <p:tag name="KSO_WM_TEMPLATE_INDEX" val="20207833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d912e9c7d1074d4bb867ec0882e05848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m&quot;,&quot;fill_mode&quot;:&quot;full&quot;,&quot;sacle_strategy&quot;:&quot;smart&quot;}"/>
  <p:tag name="KSO_WM_ASSEMBLE_CHIP_INDEX" val="5c3c5e09d22a4b9ba593839b08734694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TEMPLATE_ASSEMBLE_XID" val="60656e704054ed1e2fb7f8be"/>
  <p:tag name="KSO_WM_TEMPLATE_ASSEMBLE_GROUPID" val="60656e704054ed1e2fb7f8be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DIAGRAM_VIRTUALLY_FRAME" val="{&quot;height&quot;:471.81803149606293,&quot;left&quot;:81,&quot;top&quot;:220.48196850393703,&quot;width&quot;:1278}"/>
</p:tagLst>
</file>

<file path=ppt/tags/tag9.xml><?xml version="1.0" encoding="utf-8"?>
<p:tagLst xmlns:p="http://schemas.openxmlformats.org/presentationml/2006/main">
  <p:tag name="KSO_WM_DIAGRAM_VIRTUALLY_FRAME" val="{&quot;height&quot;:471.81803149606293,&quot;left&quot;:81,&quot;top&quot;:220.48196850393703,&quot;width&quot;:1278}"/>
</p:tagLst>
</file>

<file path=ppt/tags/tag10.xml><?xml version="1.0" encoding="utf-8"?>
<p:tagLst xmlns:p="http://schemas.openxmlformats.org/presentationml/2006/main">
  <p:tag name="KSO_WM_DIAGRAM_VIRTUALLY_FRAME" val="{&quot;height&quot;:471.81803149606293,&quot;left&quot;:81,&quot;top&quot;:220.48196850393703,&quot;width&quot;:1278}"/>
</p:tagLst>
</file>

<file path=ppt/tags/tag11.xml><?xml version="1.0" encoding="utf-8"?>
<p:tagLst xmlns:p="http://schemas.openxmlformats.org/presentationml/2006/main">
  <p:tag name="KSO_WM_DIAGRAM_VIRTUALLY_FRAME" val="{&quot;height&quot;:471.81803149606293,&quot;left&quot;:81,&quot;top&quot;:220.48196850393703,&quot;width&quot;:1278}"/>
</p:tagLst>
</file>

<file path=ppt/tags/tag12.xml><?xml version="1.0" encoding="utf-8"?>
<p:tagLst xmlns:p="http://schemas.openxmlformats.org/presentationml/2006/main">
  <p:tag name="KSO_WM_DIAGRAM_VIRTUALLY_FRAME" val="{&quot;height&quot;:471.81803149606293,&quot;left&quot;:81,&quot;top&quot;:220.48196850393703,&quot;width&quot;:1278}"/>
</p:tagLst>
</file>

<file path=ppt/tags/tag13.xml><?xml version="1.0" encoding="utf-8"?>
<p:tagLst xmlns:p="http://schemas.openxmlformats.org/presentationml/2006/main">
  <p:tag name="KSO_WM_DIAGRAM_VIRTUALLY_FRAME" val="{&quot;height&quot;:471.81803149606293,&quot;left&quot;:81,&quot;top&quot;:220.48196850393703,&quot;width&quot;:1278}"/>
</p:tagLst>
</file>

<file path=ppt/tags/tag14.xml><?xml version="1.0" encoding="utf-8"?>
<p:tagLst xmlns:p="http://schemas.openxmlformats.org/presentationml/2006/main">
  <p:tag name="KSO_WM_DIAGRAM_VIRTUALLY_FRAME" val="{&quot;height&quot;:471.81803149606293,&quot;left&quot;:81,&quot;top&quot;:220.48196850393703,&quot;width&quot;:1278}"/>
</p:tagLst>
</file>

<file path=ppt/tags/tag15.xml><?xml version="1.0" encoding="utf-8"?>
<p:tagLst xmlns:p="http://schemas.openxmlformats.org/presentationml/2006/main">
  <p:tag name="KSO_WM_DIAGRAM_VIRTUALLY_FRAME" val="{&quot;height&quot;:471.81803149606293,&quot;left&quot;:81,&quot;top&quot;:220.48196850393703,&quot;width&quot;:1278}"/>
</p:tagLst>
</file>

<file path=ppt/tags/tag16.xml><?xml version="1.0" encoding="utf-8"?>
<p:tagLst xmlns:p="http://schemas.openxmlformats.org/presentationml/2006/main">
  <p:tag name="KSO_WM_DIAGRAM_VIRTUALLY_FRAME" val="{&quot;height&quot;:471.81803149606293,&quot;left&quot;:81,&quot;top&quot;:220.48196850393703,&quot;width&quot;:1278}"/>
</p:tagLst>
</file>

<file path=ppt/tags/tag17.xml><?xml version="1.0" encoding="utf-8"?>
<p:tagLst xmlns:p="http://schemas.openxmlformats.org/presentationml/2006/main">
  <p:tag name="KSO_WM_DIAGRAM_VIRTUALLY_FRAME" val="{&quot;height&quot;:471.81803149606293,&quot;left&quot;:81,&quot;top&quot;:220.48196850393703,&quot;width&quot;:1278}"/>
</p:tagLst>
</file>

<file path=ppt/tags/tag18.xml><?xml version="1.0" encoding="utf-8"?>
<p:tagLst xmlns:p="http://schemas.openxmlformats.org/presentationml/2006/main">
  <p:tag name="KSO_WM_DIAGRAM_VIRTUALLY_FRAME" val="{&quot;height&quot;:471.81803149606293,&quot;left&quot;:81,&quot;top&quot;:220.48196850393703,&quot;width&quot;:1278}"/>
</p:tagLst>
</file>

<file path=ppt/tags/tag19.xml><?xml version="1.0" encoding="utf-8"?>
<p:tagLst xmlns:p="http://schemas.openxmlformats.org/presentationml/2006/main">
  <p:tag name="KSO_WM_DIAGRAM_VIRTUALLY_FRAME" val="{&quot;height&quot;:471.81803149606293,&quot;left&quot;:81,&quot;top&quot;:220.48196850393703,&quot;width&quot;:1278}"/>
</p:tagLst>
</file>

<file path=ppt/tags/tag20.xml><?xml version="1.0" encoding="utf-8"?>
<p:tagLst xmlns:p="http://schemas.openxmlformats.org/presentationml/2006/main">
  <p:tag name="picid" val="{6742117a-7e8c-4996-ae0f-07fc4af043a6}"/>
</p:tagLst>
</file>

<file path=ppt/tags/tag21.xml><?xml version="1.0" encoding="utf-8"?>
<p:tagLst xmlns:p="http://schemas.openxmlformats.org/presentationml/2006/main">
  <p:tag name="KSO_WM_DIAGRAM_VIRTUALLY_FRAME" val="{&quot;height&quot;:471.81803149606293,&quot;left&quot;:81,&quot;top&quot;:220.48196850393703,&quot;width&quot;:1278}"/>
</p:tagLst>
</file>

<file path=ppt/tags/tag22.xml><?xml version="1.0" encoding="utf-8"?>
<p:tagLst xmlns:p="http://schemas.openxmlformats.org/presentationml/2006/main">
  <p:tag name="KSO_WM_DIAGRAM_VIRTUALLY_FRAME" val="{&quot;height&quot;:471.81803149606293,&quot;left&quot;:81,&quot;top&quot;:220.48196850393703,&quot;width&quot;:1278}"/>
</p:tagLst>
</file>

<file path=ppt/tags/tag23.xml><?xml version="1.0" encoding="utf-8"?>
<p:tagLst xmlns:p="http://schemas.openxmlformats.org/presentationml/2006/main">
  <p:tag name="KSO_WM_DIAGRAM_VIRTUALLY_FRAME" val="{&quot;height&quot;:471.81803149606293,&quot;left&quot;:81,&quot;top&quot;:220.48196850393703,&quot;width&quot;:1278}"/>
</p:tagLst>
</file>

<file path=ppt/tags/tag24.xml><?xml version="1.0" encoding="utf-8"?>
<p:tagLst xmlns:p="http://schemas.openxmlformats.org/presentationml/2006/main">
  <p:tag name="KSO_WM_DIAGRAM_VIRTUALLY_FRAME" val="{&quot;height&quot;:539.2076377952756,&quot;left&quot;:474.7277952755905,&quot;top&quot;:162.99417322834645,&quot;width&quot;:884.2722047244094}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DIAGRAM_VIRTUALLY_FRAME" val="{&quot;height&quot;:690.0104724409448,&quot;left&quot;:56.74952755905512,&quot;top&quot;:161.48535433070865,&quot;width&quot;:1326.5009448818898}"/>
</p:tagLst>
</file>

<file path=ppt/tags/tag44.xml><?xml version="1.0" encoding="utf-8"?>
<p:tagLst xmlns:p="http://schemas.openxmlformats.org/presentationml/2006/main">
  <p:tag name="KSO_WM_DIAGRAM_VIRTUALLY_FRAME" val="{&quot;height&quot;:690.0104724409448,&quot;left&quot;:56.74952755905512,&quot;top&quot;:161.48535433070865,&quot;width&quot;:1326.5009448818898}"/>
</p:tagLst>
</file>

<file path=ppt/tags/tag45.xml><?xml version="1.0" encoding="utf-8"?>
<p:tagLst xmlns:p="http://schemas.openxmlformats.org/presentationml/2006/main">
  <p:tag name="KSO_WM_DIAGRAM_VIRTUALLY_FRAME" val="{&quot;height&quot;:690.0104724409448,&quot;left&quot;:56.74952755905512,&quot;top&quot;:161.48535433070865,&quot;width&quot;:1326.5009448818898}"/>
</p:tagLst>
</file>

<file path=ppt/tags/tag46.xml><?xml version="1.0" encoding="utf-8"?>
<p:tagLst xmlns:p="http://schemas.openxmlformats.org/presentationml/2006/main">
  <p:tag name="KSO_WM_DIAGRAM_VIRTUALLY_FRAME" val="{&quot;height&quot;:690.0104724409448,&quot;left&quot;:56.74952755905512,&quot;top&quot;:161.48535433070865,&quot;width&quot;:1326.5009448818898}"/>
</p:tagLst>
</file>

<file path=ppt/tags/tag47.xml><?xml version="1.0" encoding="utf-8"?>
<p:tagLst xmlns:p="http://schemas.openxmlformats.org/presentationml/2006/main">
  <p:tag name="KSO_WM_DIAGRAM_VIRTUALLY_FRAME" val="{&quot;height&quot;:690.0104724409448,&quot;left&quot;:56.74952755905512,&quot;top&quot;:161.48535433070865,&quot;width&quot;:1326.5009448818898}"/>
</p:tagLst>
</file>

<file path=ppt/tags/tag48.xml><?xml version="1.0" encoding="utf-8"?>
<p:tagLst xmlns:p="http://schemas.openxmlformats.org/presentationml/2006/main">
  <p:tag name="KSO_WM_DIAGRAM_VIRTUALLY_FRAME" val="{&quot;height&quot;:690.0104724409448,&quot;left&quot;:56.74952755905512,&quot;top&quot;:161.48535433070865,&quot;width&quot;:1326.5009448818898}"/>
</p:tagLst>
</file>

<file path=ppt/tags/tag49.xml><?xml version="1.0" encoding="utf-8"?>
<p:tagLst xmlns:p="http://schemas.openxmlformats.org/presentationml/2006/main">
  <p:tag name="KSO_WM_DIAGRAM_VIRTUALLY_FRAME" val="{&quot;height&quot;:690.0104724409448,&quot;left&quot;:56.74952755905512,&quot;top&quot;:161.48535433070865,&quot;width&quot;:1326.5009448818898}"/>
</p:tagLst>
</file>

<file path=ppt/tags/tag50.xml><?xml version="1.0" encoding="utf-8"?>
<p:tagLst xmlns:p="http://schemas.openxmlformats.org/presentationml/2006/main">
  <p:tag name="KSO_WM_DIAGRAM_VIRTUALLY_FRAME" val="{&quot;height&quot;:690.0104724409448,&quot;left&quot;:56.74952755905512,&quot;top&quot;:161.48535433070865,&quot;width&quot;:1326.5009448818898}"/>
</p:tagLst>
</file>

<file path=ppt/tags/tag51.xml><?xml version="1.0" encoding="utf-8"?>
<p:tagLst xmlns:p="http://schemas.openxmlformats.org/presentationml/2006/main">
  <p:tag name="KSO_WM_DIAGRAM_VIRTUALLY_FRAME" val="{&quot;height&quot;:690.0104724409448,&quot;left&quot;:56.74952755905512,&quot;top&quot;:161.48535433070865,&quot;width&quot;:1326.5009448818898}"/>
</p:tagLst>
</file>

<file path=ppt/tags/tag52.xml><?xml version="1.0" encoding="utf-8"?>
<p:tagLst xmlns:p="http://schemas.openxmlformats.org/presentationml/2006/main">
  <p:tag name="KSO_WM_DIAGRAM_VIRTUALLY_FRAME" val="{&quot;height&quot;:690.0104724409448,&quot;left&quot;:56.74952755905512,&quot;top&quot;:161.48535433070865,&quot;width&quot;:1326.5009448818898}"/>
</p:tagLst>
</file>

<file path=ppt/tags/tag53.xml><?xml version="1.0" encoding="utf-8"?>
<p:tagLst xmlns:p="http://schemas.openxmlformats.org/presentationml/2006/main">
  <p:tag name="KSO_WM_DIAGRAM_VIRTUALLY_FRAME" val="{&quot;height&quot;:690.0104724409448,&quot;left&quot;:56.74952755905512,&quot;top&quot;:161.48535433070865,&quot;width&quot;:1326.5009448818898}"/>
</p:tagLst>
</file>

<file path=ppt/tags/tag54.xml><?xml version="1.0" encoding="utf-8"?>
<p:tagLst xmlns:p="http://schemas.openxmlformats.org/presentationml/2006/main">
  <p:tag name="KSO_WM_DIAGRAM_VIRTUALLY_FRAME" val="{&quot;height&quot;:690.0104724409448,&quot;left&quot;:56.74952755905512,&quot;top&quot;:161.48535433070865,&quot;width&quot;:1326.5009448818898}"/>
</p:tagLst>
</file>

<file path=ppt/tags/tag55.xml><?xml version="1.0" encoding="utf-8"?>
<p:tagLst xmlns:p="http://schemas.openxmlformats.org/presentationml/2006/main">
  <p:tag name="picid" val="{6742117a-7e8c-4996-ae0f-07fc4af043a6}"/>
  <p:tag name="KSO_WM_DIAGRAM_VIRTUALLY_FRAME" val="{&quot;height&quot;:690.0104724409448,&quot;left&quot;:56.74952755905512,&quot;top&quot;:161.48535433070865,&quot;width&quot;:1326.5009448818898}"/>
</p:tagLst>
</file>

<file path=ppt/tags/tag56.xml><?xml version="1.0" encoding="utf-8"?>
<p:tagLst xmlns:p="http://schemas.openxmlformats.org/presentationml/2006/main">
  <p:tag name="KSO_WM_DIAGRAM_VIRTUALLY_FRAME" val="{&quot;height&quot;:690.0104724409448,&quot;left&quot;:56.74952755905512,&quot;top&quot;:161.48535433070865,&quot;width&quot;:1326.5009448818898}"/>
</p:tagLst>
</file>

<file path=ppt/tags/tag57.xml><?xml version="1.0" encoding="utf-8"?>
<p:tagLst xmlns:p="http://schemas.openxmlformats.org/presentationml/2006/main">
  <p:tag name="picid" val="{388c0520-6505-411f-aa20-729198196143}"/>
</p:tagLst>
</file>

<file path=ppt/tags/tag58.xml><?xml version="1.0" encoding="utf-8"?>
<p:tagLst xmlns:p="http://schemas.openxmlformats.org/presentationml/2006/main">
  <p:tag name="picid" val="{1aeecbbf-a3ae-485d-b4ae-5080fb5522e6}"/>
</p:tagLst>
</file>

<file path=ppt/tags/tag59.xml><?xml version="1.0" encoding="utf-8"?>
<p:tagLst xmlns:p="http://schemas.openxmlformats.org/presentationml/2006/main">
  <p:tag name="picid" val="{4a05cde6-2508-4bb0-90a3-c718b45620c2}"/>
</p:tagLst>
</file>

<file path=ppt/tags/tag60.xml><?xml version="1.0" encoding="utf-8"?>
<p:tagLst xmlns:p="http://schemas.openxmlformats.org/presentationml/2006/main">
  <p:tag name="picid" val="{538f0ce8-539d-4958-9a77-30e73286e0c2}"/>
</p:tagLst>
</file>

<file path=ppt/tags/tag61.xml><?xml version="1.0" encoding="utf-8"?>
<p:tagLst xmlns:p="http://schemas.openxmlformats.org/presentationml/2006/main">
  <p:tag name="picid" val="{c14483f1-3773-4ecc-add6-556c01084b86}"/>
</p:tagLst>
</file>

<file path=ppt/tags/tag62.xml><?xml version="1.0" encoding="utf-8"?>
<p:tagLst xmlns:p="http://schemas.openxmlformats.org/presentationml/2006/main">
  <p:tag name="picid" val="{2e8de06e-3be5-49a3-afb7-7e0133fd3991}"/>
</p:tagLst>
</file>

<file path=ppt/tags/tag63.xml><?xml version="1.0" encoding="utf-8"?>
<p:tagLst xmlns:p="http://schemas.openxmlformats.org/presentationml/2006/main">
  <p:tag name="KSO_WM_DIAGRAM_VIRTUALLY_FRAME" val="{&quot;height&quot;:690.0104724409448,&quot;left&quot;:56.74952755905512,&quot;top&quot;:161.48535433070865,&quot;width&quot;:1326.5009448818898}"/>
</p:tagLst>
</file>

<file path=ppt/tags/tag64.xml><?xml version="1.0" encoding="utf-8"?>
<p:tagLst xmlns:p="http://schemas.openxmlformats.org/presentationml/2006/main">
  <p:tag name="KSO_WM_DIAGRAM_VIRTUALLY_FRAME" val="{&quot;height&quot;:706.648503937008,&quot;left&quot;:-14.99015748031496,&quot;top&quot;:47.20118110236216,&quot;width&quot;:983.5686614173228}"/>
</p:tagLst>
</file>

<file path=ppt/tags/tag65.xml><?xml version="1.0" encoding="utf-8"?>
<p:tagLst xmlns:p="http://schemas.openxmlformats.org/presentationml/2006/main">
  <p:tag name="KSO_WM_DIAGRAM_VIRTUALLY_FRAME" val="{&quot;height&quot;:706.648503937008,&quot;left&quot;:-14.99015748031496,&quot;top&quot;:47.20118110236216,&quot;width&quot;:983.5686614173228}"/>
</p:tagLst>
</file>

<file path=ppt/tags/tag66.xml><?xml version="1.0" encoding="utf-8"?>
<p:tagLst xmlns:p="http://schemas.openxmlformats.org/presentationml/2006/main">
  <p:tag name="KSO_WM_DIAGRAM_VIRTUALLY_FRAME" val="{&quot;height&quot;:706.648503937008,&quot;left&quot;:-14.99015748031496,&quot;top&quot;:47.20118110236216,&quot;width&quot;:983.5686614173228}"/>
</p:tagLst>
</file>

<file path=ppt/tags/tag67.xml><?xml version="1.0" encoding="utf-8"?>
<p:tagLst xmlns:p="http://schemas.openxmlformats.org/presentationml/2006/main">
  <p:tag name="KSO_WM_DIAGRAM_VIRTUALLY_FRAME" val="{&quot;height&quot;:706.648503937008,&quot;left&quot;:-14.99015748031496,&quot;top&quot;:47.20118110236216,&quot;width&quot;:983.5686614173228}"/>
</p:tagLst>
</file>

<file path=ppt/tags/tag68.xml><?xml version="1.0" encoding="utf-8"?>
<p:tagLst xmlns:p="http://schemas.openxmlformats.org/presentationml/2006/main">
  <p:tag name="KSO_WM_DIAGRAM_VIRTUALLY_FRAME" val="{&quot;height&quot;:706.648503937008,&quot;left&quot;:-14.99015748031496,&quot;top&quot;:47.20118110236216,&quot;width&quot;:983.5686614173228}"/>
</p:tagLst>
</file>

<file path=ppt/tags/tag69.xml><?xml version="1.0" encoding="utf-8"?>
<p:tagLst xmlns:p="http://schemas.openxmlformats.org/presentationml/2006/main">
  <p:tag name="KSO_WM_DIAGRAM_VIRTUALLY_FRAME" val="{&quot;height&quot;:706.648503937008,&quot;left&quot;:-14.99015748031496,&quot;top&quot;:47.20118110236216,&quot;width&quot;:983.5686614173228}"/>
</p:tagLst>
</file>

<file path=ppt/tags/tag70.xml><?xml version="1.0" encoding="utf-8"?>
<p:tagLst xmlns:p="http://schemas.openxmlformats.org/presentationml/2006/main">
  <p:tag name="KSO_WM_DIAGRAM_VIRTUALLY_FRAME" val="{&quot;height&quot;:706.648503937008,&quot;left&quot;:-14.99015748031496,&quot;top&quot;:47.20118110236216,&quot;width&quot;:983.5686614173228}"/>
</p:tagLst>
</file>

<file path=ppt/tags/tag71.xml><?xml version="1.0" encoding="utf-8"?>
<p:tagLst xmlns:p="http://schemas.openxmlformats.org/presentationml/2006/main">
  <p:tag name="KSO_WM_DIAGRAM_VIRTUALLY_FRAME" val="{&quot;height&quot;:706.648503937008,&quot;left&quot;:-14.99015748031496,&quot;top&quot;:47.20118110236216,&quot;width&quot;:983.5686614173228}"/>
</p:tagLst>
</file>

<file path=ppt/tags/tag72.xml><?xml version="1.0" encoding="utf-8"?>
<p:tagLst xmlns:p="http://schemas.openxmlformats.org/presentationml/2006/main">
  <p:tag name="KSO_WM_DIAGRAM_VIRTUALLY_FRAME" val="{&quot;height&quot;:758.5518897637796,&quot;left&quot;:0,&quot;top&quot;:81.49811023622047,&quot;width&quot;:1522.3359842519683}"/>
</p:tagLst>
</file>

<file path=ppt/tags/tag73.xml><?xml version="1.0" encoding="utf-8"?>
<p:tagLst xmlns:p="http://schemas.openxmlformats.org/presentationml/2006/main">
  <p:tag name="KSO_WM_DIAGRAM_VIRTUALLY_FRAME" val="{&quot;height&quot;:758.5518897637796,&quot;left&quot;:0,&quot;top&quot;:81.49811023622047,&quot;width&quot;:1522.3359842519683}"/>
</p:tagLst>
</file>

<file path=ppt/tags/tag74.xml><?xml version="1.0" encoding="utf-8"?>
<p:tagLst xmlns:p="http://schemas.openxmlformats.org/presentationml/2006/main">
  <p:tag name="KSO_WM_DIAGRAM_VIRTUALLY_FRAME" val="{&quot;height&quot;:758.5518897637796,&quot;left&quot;:0,&quot;top&quot;:81.49811023622047,&quot;width&quot;:1522.3359842519683}"/>
</p:tagLst>
</file>

<file path=ppt/tags/tag75.xml><?xml version="1.0" encoding="utf-8"?>
<p:tagLst xmlns:p="http://schemas.openxmlformats.org/presentationml/2006/main">
  <p:tag name="KSO_WM_DIAGRAM_VIRTUALLY_FRAME" val="{&quot;height&quot;:758.5518897637796,&quot;left&quot;:0,&quot;top&quot;:81.49811023622047,&quot;width&quot;:1522.3359842519683}"/>
</p:tagLst>
</file>

<file path=ppt/tags/tag76.xml><?xml version="1.0" encoding="utf-8"?>
<p:tagLst xmlns:p="http://schemas.openxmlformats.org/presentationml/2006/main">
  <p:tag name="KSO_WM_DIAGRAM_VIRTUALLY_FRAME" val="{&quot;height&quot;:758.5518897637796,&quot;left&quot;:0,&quot;top&quot;:81.49811023622047,&quot;width&quot;:1522.3359842519683}"/>
</p:tagLst>
</file>

<file path=ppt/tags/tag77.xml><?xml version="1.0" encoding="utf-8"?>
<p:tagLst xmlns:p="http://schemas.openxmlformats.org/presentationml/2006/main">
  <p:tag name="KSO_WM_DIAGRAM_VIRTUALLY_FRAME" val="{&quot;height&quot;:758.5518897637796,&quot;left&quot;:0,&quot;top&quot;:81.49811023622047,&quot;width&quot;:1522.3359842519683}"/>
</p:tagLst>
</file>

<file path=ppt/tags/tag78.xml><?xml version="1.0" encoding="utf-8"?>
<p:tagLst xmlns:p="http://schemas.openxmlformats.org/presentationml/2006/main">
  <p:tag name="KSO_WM_DIAGRAM_VIRTUALLY_FRAME" val="{&quot;height&quot;:758.5518897637796,&quot;left&quot;:0,&quot;top&quot;:81.49811023622047,&quot;width&quot;:1522.3359842519683}"/>
</p:tagLst>
</file>

<file path=ppt/tags/tag79.xml><?xml version="1.0" encoding="utf-8"?>
<p:tagLst xmlns:p="http://schemas.openxmlformats.org/presentationml/2006/main">
  <p:tag name="KSO_WM_DIAGRAM_VIRTUALLY_FRAME" val="{&quot;height&quot;:758.5518897637796,&quot;left&quot;:0,&quot;top&quot;:81.49811023622047,&quot;width&quot;:1522.3359842519683}"/>
</p:tagLst>
</file>

<file path=ppt/tags/tag80.xml><?xml version="1.0" encoding="utf-8"?>
<p:tagLst xmlns:p="http://schemas.openxmlformats.org/presentationml/2006/main">
  <p:tag name="KSO_WM_DIAGRAM_VIRTUALLY_FRAME" val="{&quot;height&quot;:758.5518897637796,&quot;left&quot;:0,&quot;top&quot;:81.49811023622047,&quot;width&quot;:1522.3359842519683}"/>
</p:tagLst>
</file>

<file path=ppt/tags/tag81.xml><?xml version="1.0" encoding="utf-8"?>
<p:tagLst xmlns:p="http://schemas.openxmlformats.org/presentationml/2006/main">
  <p:tag name="KSO_WM_DIAGRAM_VIRTUALLY_FRAME" val="{&quot;height&quot;:758.5518897637796,&quot;left&quot;:0,&quot;top&quot;:81.49811023622047,&quot;width&quot;:1522.3359842519683}"/>
</p:tagLst>
</file>

<file path=ppt/tags/tag82.xml><?xml version="1.0" encoding="utf-8"?>
<p:tagLst xmlns:p="http://schemas.openxmlformats.org/presentationml/2006/main">
  <p:tag name="KSO_WM_DIAGRAM_VIRTUALLY_FRAME" val="{&quot;height&quot;:758.5518897637796,&quot;left&quot;:0,&quot;top&quot;:81.49811023622047,&quot;width&quot;:1522.3359842519683}"/>
</p:tagLst>
</file>

<file path=ppt/tags/tag83.xml><?xml version="1.0" encoding="utf-8"?>
<p:tagLst xmlns:p="http://schemas.openxmlformats.org/presentationml/2006/main">
  <p:tag name="KSO_WM_DIAGRAM_VIRTUALLY_FRAME" val="{&quot;height&quot;:758.5518897637796,&quot;left&quot;:0,&quot;top&quot;:81.49811023622047,&quot;width&quot;:1522.3359842519683}"/>
</p:tagLst>
</file>

<file path=ppt/tags/tag84.xml><?xml version="1.0" encoding="utf-8"?>
<p:tagLst xmlns:p="http://schemas.openxmlformats.org/presentationml/2006/main">
  <p:tag name="KSO_WM_DIAGRAM_VIRTUALLY_FRAME" val="{&quot;height&quot;:758.5518897637796,&quot;left&quot;:0,&quot;top&quot;:81.49811023622047,&quot;width&quot;:1522.3359842519683}"/>
</p:tagLst>
</file>

<file path=ppt/tags/tag85.xml><?xml version="1.0" encoding="utf-8"?>
<p:tagLst xmlns:p="http://schemas.openxmlformats.org/presentationml/2006/main">
  <p:tag name="KSO_WM_DIAGRAM_VIRTUALLY_FRAME" val="{&quot;height&quot;:758.5518897637796,&quot;left&quot;:0,&quot;top&quot;:81.49811023622047,&quot;width&quot;:1522.3359842519683}"/>
</p:tagLst>
</file>

<file path=ppt/tags/tag86.xml><?xml version="1.0" encoding="utf-8"?>
<p:tagLst xmlns:p="http://schemas.openxmlformats.org/presentationml/2006/main">
  <p:tag name="KSO_WM_DIAGRAM_VIRTUALLY_FRAME" val="{&quot;height&quot;:758.5518897637796,&quot;left&quot;:0,&quot;top&quot;:81.49811023622047,&quot;width&quot;:1522.3359842519683}"/>
</p:tagLst>
</file>

<file path=ppt/tags/tag87.xml><?xml version="1.0" encoding="utf-8"?>
<p:tagLst xmlns:p="http://schemas.openxmlformats.org/presentationml/2006/main">
  <p:tag name="KSO_WM_DIAGRAM_VIRTUALLY_FRAME" val="{&quot;height&quot;:758.5518897637796,&quot;left&quot;:0,&quot;top&quot;:81.49811023622047,&quot;width&quot;:1522.3359842519683}"/>
</p:tagLst>
</file>

<file path=ppt/tags/tag88.xml><?xml version="1.0" encoding="utf-8"?>
<p:tagLst xmlns:p="http://schemas.openxmlformats.org/presentationml/2006/main">
  <p:tag name="KSO_WM_DIAGRAM_VIRTUALLY_FRAME" val="{&quot;height&quot;:758.5518897637796,&quot;left&quot;:0,&quot;top&quot;:81.49811023622047,&quot;width&quot;:1522.3359842519683}"/>
</p:tagLst>
</file>

<file path=ppt/tags/tag89.xml><?xml version="1.0" encoding="utf-8"?>
<p:tagLst xmlns:p="http://schemas.openxmlformats.org/presentationml/2006/main">
  <p:tag name="KSO_WM_DIAGRAM_VIRTUALLY_FRAME" val="{&quot;height&quot;:758.5518897637796,&quot;left&quot;:0,&quot;top&quot;:81.49811023622047,&quot;width&quot;:1522.3359842519683}"/>
</p:tagLst>
</file>

<file path=ppt/tags/tag90.xml><?xml version="1.0" encoding="utf-8"?>
<p:tagLst xmlns:p="http://schemas.openxmlformats.org/presentationml/2006/main">
  <p:tag name="KSO_WM_DIAGRAM_VIRTUALLY_FRAME" val="{&quot;height&quot;:758.5518897637796,&quot;left&quot;:0,&quot;top&quot;:81.49811023622047,&quot;width&quot;:1522.3359842519683}"/>
</p:tagLst>
</file>

<file path=ppt/tags/tag91.xml><?xml version="1.0" encoding="utf-8"?>
<p:tagLst xmlns:p="http://schemas.openxmlformats.org/presentationml/2006/main">
  <p:tag name="KSO_WM_DIAGRAM_VIRTUALLY_FRAME" val="{&quot;height&quot;:758.5518897637796,&quot;left&quot;:0,&quot;top&quot;:81.49811023622047,&quot;width&quot;:1522.3359842519683}"/>
</p:tagLst>
</file>

<file path=ppt/tags/tag92.xml><?xml version="1.0" encoding="utf-8"?>
<p:tagLst xmlns:p="http://schemas.openxmlformats.org/presentationml/2006/main">
  <p:tag name="KSO_WM_DIAGRAM_VIRTUALLY_FRAME" val="{&quot;height&quot;:758.5518897637796,&quot;left&quot;:0,&quot;top&quot;:81.49811023622047,&quot;width&quot;:1522.3359842519683}"/>
</p:tagLst>
</file>

<file path=ppt/tags/tag93.xml><?xml version="1.0" encoding="utf-8"?>
<p:tagLst xmlns:p="http://schemas.openxmlformats.org/presentationml/2006/main">
  <p:tag name="KSO_WM_DIAGRAM_VIRTUALLY_FRAME" val="{&quot;height&quot;:758.5518897637796,&quot;left&quot;:0,&quot;top&quot;:81.49811023622047,&quot;width&quot;:1522.3359842519683}"/>
</p:tagLst>
</file>

<file path=ppt/tags/tag94.xml><?xml version="1.0" encoding="utf-8"?>
<p:tagLst xmlns:p="http://schemas.openxmlformats.org/presentationml/2006/main">
  <p:tag name="KSO_WM_DIAGRAM_VIRTUALLY_FRAME" val="{&quot;height&quot;:758.5518897637796,&quot;left&quot;:0,&quot;top&quot;:81.49811023622047,&quot;width&quot;:1522.3359842519683}"/>
</p:tagLst>
</file>

<file path=ppt/tags/tag95.xml><?xml version="1.0" encoding="utf-8"?>
<p:tagLst xmlns:p="http://schemas.openxmlformats.org/presentationml/2006/main">
  <p:tag name="KSO_WM_DIAGRAM_VIRTUALLY_FRAME" val="{&quot;height&quot;:758.5518897637796,&quot;left&quot;:0,&quot;top&quot;:81.49811023622047,&quot;width&quot;:1522.3359842519683}"/>
</p:tagLst>
</file>

<file path=ppt/tags/tag96.xml><?xml version="1.0" encoding="utf-8"?>
<p:tagLst xmlns:p="http://schemas.openxmlformats.org/presentationml/2006/main">
  <p:tag name="KSO_WM_DIAGRAM_VIRTUALLY_FRAME" val="{&quot;height&quot;:758.5518897637796,&quot;left&quot;:0,&quot;top&quot;:81.49811023622047,&quot;width&quot;:1522.3359842519683}"/>
</p:tagLst>
</file>

<file path=ppt/tags/tag97.xml><?xml version="1.0" encoding="utf-8"?>
<p:tagLst xmlns:p="http://schemas.openxmlformats.org/presentationml/2006/main">
  <p:tag name="KSO_WM_DIAGRAM_VIRTUALLY_FRAME" val="{&quot;height&quot;:531.0110236220473,&quot;left&quot;:66,&quot;top&quot;:126.72779527559051,&quot;width&quot;:1241.5}"/>
</p:tagLst>
</file>

<file path=ppt/tags/tag98.xml><?xml version="1.0" encoding="utf-8"?>
<p:tagLst xmlns:p="http://schemas.openxmlformats.org/presentationml/2006/main">
  <p:tag name="KSO_WM_DIAGRAM_VIRTUALLY_FRAME" val="{&quot;height&quot;:531.0110236220473,&quot;left&quot;:66,&quot;top&quot;:126.72779527559051,&quot;width&quot;:1241.5}"/>
</p:tagLst>
</file>

<file path=ppt/tags/tag99.xml><?xml version="1.0" encoding="utf-8"?>
<p:tagLst xmlns:p="http://schemas.openxmlformats.org/presentationml/2006/main">
  <p:tag name="KSO_WM_DIAGRAM_VIRTUALLY_FRAME" val="{&quot;height&quot;:531.0110236220473,&quot;left&quot;:66,&quot;top&quot;:126.72779527559051,&quot;width&quot;:1241.5}"/>
</p:tagLst>
</file>

<file path=ppt/tags/tag100.xml><?xml version="1.0" encoding="utf-8"?>
<p:tagLst xmlns:p="http://schemas.openxmlformats.org/presentationml/2006/main">
  <p:tag name="KSO_WM_DIAGRAM_VIRTUALLY_FRAME" val="{&quot;height&quot;:531.0110236220473,&quot;left&quot;:66,&quot;top&quot;:126.72779527559051,&quot;width&quot;:1241.5}"/>
</p:tagLst>
</file>

<file path=ppt/tags/tag101.xml><?xml version="1.0" encoding="utf-8"?>
<p:tagLst xmlns:p="http://schemas.openxmlformats.org/presentationml/2006/main">
  <p:tag name="KSO_WM_DIAGRAM_VIRTUALLY_FRAME" val="{&quot;height&quot;:531.0110236220473,&quot;left&quot;:66,&quot;top&quot;:126.72779527559051,&quot;width&quot;:1241.5}"/>
</p:tagLst>
</file>

<file path=ppt/tags/tag102.xml><?xml version="1.0" encoding="utf-8"?>
<p:tagLst xmlns:p="http://schemas.openxmlformats.org/presentationml/2006/main">
  <p:tag name="KSO_WM_DIAGRAM_VIRTUALLY_FRAME" val="{&quot;height&quot;:531.0110236220473,&quot;left&quot;:66,&quot;top&quot;:126.72779527559051,&quot;width&quot;:1241.5}"/>
</p:tagLst>
</file>

<file path=ppt/tags/tag103.xml><?xml version="1.0" encoding="utf-8"?>
<p:tagLst xmlns:p="http://schemas.openxmlformats.org/presentationml/2006/main">
  <p:tag name="KSO_WM_DIAGRAM_VIRTUALLY_FRAME" val="{&quot;height&quot;:414.0229133858267,&quot;left&quot;:19.1,&quot;top&quot;:100.95,&quot;width&quot;:910.6510236220472}"/>
</p:tagLst>
</file>

<file path=ppt/tags/tag104.xml><?xml version="1.0" encoding="utf-8"?>
<p:tagLst xmlns:p="http://schemas.openxmlformats.org/presentationml/2006/main">
  <p:tag name="KSO_WM_DIAGRAM_VIRTUALLY_FRAME" val="{&quot;height&quot;:414.0229133858267,&quot;left&quot;:19.1,&quot;top&quot;:100.95,&quot;width&quot;:910.3}"/>
</p:tagLst>
</file>

<file path=ppt/tags/tag105.xml><?xml version="1.0" encoding="utf-8"?>
<p:tagLst xmlns:p="http://schemas.openxmlformats.org/presentationml/2006/main">
  <p:tag name="KSO_WM_DIAGRAM_VIRTUALLY_FRAME" val="{&quot;height&quot;:414.0229133858267,&quot;left&quot;:19.1,&quot;top&quot;:100.95,&quot;width&quot;:910.6510236220472}"/>
</p:tagLst>
</file>

<file path=ppt/tags/tag106.xml><?xml version="1.0" encoding="utf-8"?>
<p:tagLst xmlns:p="http://schemas.openxmlformats.org/presentationml/2006/main">
  <p:tag name="KSO_WM_DIAGRAM_VIRTUALLY_FRAME" val="{&quot;height&quot;:414.0229133858267,&quot;left&quot;:19.1,&quot;top&quot;:100.95,&quot;width&quot;:910.6510236220472}"/>
</p:tagLst>
</file>

<file path=ppt/tags/tag107.xml><?xml version="1.0" encoding="utf-8"?>
<p:tagLst xmlns:p="http://schemas.openxmlformats.org/presentationml/2006/main">
  <p:tag name="KSO_WM_DIAGRAM_VIRTUALLY_FRAME" val="{&quot;height&quot;:414.0229133858267,&quot;left&quot;:19.1,&quot;top&quot;:100.95,&quot;width&quot;:910.6510236220472}"/>
</p:tagLst>
</file>

<file path=ppt/tags/tag108.xml><?xml version="1.0" encoding="utf-8"?>
<p:tagLst xmlns:p="http://schemas.openxmlformats.org/presentationml/2006/main">
  <p:tag name="KSO_WM_DIAGRAM_VIRTUALLY_FRAME" val="{&quot;height&quot;:414.0229133858267,&quot;left&quot;:19.1,&quot;top&quot;:100.95,&quot;width&quot;:910.6510236220472}"/>
</p:tagLst>
</file>

<file path=ppt/tags/tag109.xml><?xml version="1.0" encoding="utf-8"?>
<p:tagLst xmlns:p="http://schemas.openxmlformats.org/presentationml/2006/main">
  <p:tag name="KSO_WM_DIAGRAM_VIRTUALLY_FRAME" val="{&quot;height&quot;:414.0229133858267,&quot;left&quot;:19.1,&quot;top&quot;:100.95,&quot;width&quot;:910.6510236220472}"/>
</p:tagLst>
</file>

<file path=ppt/tags/tag110.xml><?xml version="1.0" encoding="utf-8"?>
<p:tagLst xmlns:p="http://schemas.openxmlformats.org/presentationml/2006/main">
  <p:tag name="KSO_WM_DIAGRAM_VIRTUALLY_FRAME" val="{&quot;height&quot;:414.0229133858267,&quot;left&quot;:19.1,&quot;top&quot;:100.95,&quot;width&quot;:910.6510236220472}"/>
</p:tagLst>
</file>

<file path=ppt/tags/tag111.xml><?xml version="1.0" encoding="utf-8"?>
<p:tagLst xmlns:p="http://schemas.openxmlformats.org/presentationml/2006/main">
  <p:tag name="KSO_WM_DIAGRAM_VIRTUALLY_FRAME" val="{&quot;height&quot;:414.0229133858267,&quot;left&quot;:19.1,&quot;top&quot;:100.95,&quot;width&quot;:910.6510236220472}"/>
</p:tagLst>
</file>

<file path=ppt/tags/tag112.xml><?xml version="1.0" encoding="utf-8"?>
<p:tagLst xmlns:p="http://schemas.openxmlformats.org/presentationml/2006/main">
  <p:tag name="KSO_WM_DIAGRAM_VIRTUALLY_FRAME" val="{&quot;height&quot;:414.0229133858267,&quot;left&quot;:19.1,&quot;top&quot;:100.95,&quot;width&quot;:910.6510236220472}"/>
</p:tagLst>
</file>

<file path=ppt/tags/tag113.xml><?xml version="1.0" encoding="utf-8"?>
<p:tagLst xmlns:p="http://schemas.openxmlformats.org/presentationml/2006/main">
  <p:tag name="KSO_WM_DIAGRAM_VIRTUALLY_FRAME" val="{&quot;height&quot;:414.0229133858267,&quot;left&quot;:19.1,&quot;top&quot;:100.95,&quot;width&quot;:910.6510236220472}"/>
</p:tagLst>
</file>

<file path=ppt/tags/tag114.xml><?xml version="1.0" encoding="utf-8"?>
<p:tagLst xmlns:p="http://schemas.openxmlformats.org/presentationml/2006/main">
  <p:tag name="KSO_WM_DIAGRAM_VIRTUALLY_FRAME" val="{&quot;height&quot;:414.0229133858267,&quot;left&quot;:19.1,&quot;top&quot;:100.95,&quot;width&quot;:910.6510236220472}"/>
</p:tagLst>
</file>

<file path=ppt/tags/tag115.xml><?xml version="1.0" encoding="utf-8"?>
<p:tagLst xmlns:p="http://schemas.openxmlformats.org/presentationml/2006/main">
  <p:tag name="KSO_WM_DIAGRAM_VIRTUALLY_FRAME" val="{&quot;height&quot;:414.0229133858267,&quot;left&quot;:19.1,&quot;top&quot;:100.95,&quot;width&quot;:910.6510236220472}"/>
</p:tagLst>
</file>

<file path=ppt/tags/tag116.xml><?xml version="1.0" encoding="utf-8"?>
<p:tagLst xmlns:p="http://schemas.openxmlformats.org/presentationml/2006/main">
  <p:tag name="KSO_WM_UNIT_PIC_EFFECT" val="1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35125_1*i*1"/>
  <p:tag name="KSO_WM_TEMPLATE_CATEGORY" val="custom"/>
  <p:tag name="KSO_WM_TEMPLATE_INDEX" val="20235125"/>
  <p:tag name="KSO_WM_UNIT_LAYERLEVEL" val="1"/>
  <p:tag name="KSO_WM_TAG_VERSION" val="3.0"/>
  <p:tag name="KSO_WM_BEAUTIFY_FLAG" val="#wm#"/>
  <p:tag name="KSO_WM_UNIT_PIC_EFFECT" val="1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35125_1*i*2"/>
  <p:tag name="KSO_WM_TEMPLATE_CATEGORY" val="custom"/>
  <p:tag name="KSO_WM_TEMPLATE_INDEX" val="20235125"/>
  <p:tag name="KSO_WM_UNIT_LAYERLEVEL" val="1"/>
  <p:tag name="KSO_WM_TAG_VERSION" val="3.0"/>
  <p:tag name="KSO_WM_BEAUTIFY_FLAG" val="#wm#"/>
  <p:tag name="KSO_WM_UNIT_PIC_EFFECT" val="1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custom20235125_1*i*3"/>
  <p:tag name="KSO_WM_TEMPLATE_CATEGORY" val="custom"/>
  <p:tag name="KSO_WM_TEMPLATE_INDEX" val="20235125"/>
  <p:tag name="KSO_WM_UNIT_LAYERLEVEL" val="1"/>
  <p:tag name="KSO_WM_TAG_VERSION" val="3.0"/>
  <p:tag name="KSO_WM_BEAUTIFY_FLAG" val="#wm#"/>
  <p:tag name="KSO_WM_UNIT_PIC_EFFECT" val="1"/>
</p:tagLst>
</file>

<file path=ppt/tags/tag120.xml><?xml version="1.0" encoding="utf-8"?>
<p:tagLst xmlns:p="http://schemas.openxmlformats.org/presentationml/2006/main">
  <p:tag name="KSO_WM_UNIT_VALUE" val="1506*1623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35125_1*d*1"/>
  <p:tag name="KSO_WM_TEMPLATE_CATEGORY" val="custom"/>
  <p:tag name="KSO_WM_TEMPLATE_INDEX" val="20235125"/>
  <p:tag name="KSO_WM_UNIT_LAYERLEVEL" val="1"/>
  <p:tag name="KSO_WM_TAG_VERSION" val="3.0"/>
  <p:tag name="KSO_WM_BEAUTIFY_FLAG" val="#wm#"/>
  <p:tag name="KSO_WM_UNIT_PIC_EFFECT" val="1"/>
</p:tagLst>
</file>

<file path=ppt/tags/tag121.xml><?xml version="1.0" encoding="utf-8"?>
<p:tagLst xmlns:p="http://schemas.openxmlformats.org/presentationml/2006/main">
  <p:tag name="KSO_WM_DIAGRAM_VIRTUALLY_FRAME" val="{&quot;height&quot;:414.0229133858267,&quot;left&quot;:19.1,&quot;top&quot;:100.95,&quot;width&quot;:910.6510236220472}"/>
</p:tagLst>
</file>

<file path=ppt/tags/tag122.xml><?xml version="1.0" encoding="utf-8"?>
<p:tagLst xmlns:p="http://schemas.openxmlformats.org/presentationml/2006/main">
  <p:tag name="KSO_WM_DIAGRAM_VIRTUALLY_FRAME" val="{&quot;height&quot;:414.0229133858267,&quot;left&quot;:19.1,&quot;top&quot;:100.95,&quot;width&quot;:910.3}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8"/>
  <p:tag name="KSO_WM_UNIT_LINE_FORE_SCHEMECOLOR_INDEX" val="15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25.xml><?xml version="1.0" encoding="utf-8"?>
<p:tagLst xmlns:p="http://schemas.openxmlformats.org/presentationml/2006/main">
  <p:tag name="KSO_WM_UNIT_FILL_FORE_SCHEMECOLOR_INDEX_BRIGHTNESS" val="0"/>
  <p:tag name="KSO_WM_UNIT_FILL_FORE_SCHEMECOLOR_INDEX" val="7"/>
  <p:tag name="KSO_WM_UNIT_FILL_TYPE" val="1"/>
</p:tagLst>
</file>

<file path=ppt/tags/tag126.xml><?xml version="1.0" encoding="utf-8"?>
<p:tagLst xmlns:p="http://schemas.openxmlformats.org/presentationml/2006/main">
  <p:tag name="KSO_WM_BEAUTIFY_FLAG" val=""/>
</p:tagLst>
</file>

<file path=ppt/tags/tag127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8"/>
  <p:tag name="KSO_WM_UNIT_LINE_FORE_SCHEMECOLOR_INDEX" val="15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8"/>
  <p:tag name="KSO_WM_UNIT_LINE_FORE_SCHEMECOLOR_INDEX" val="15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30.xml><?xml version="1.0" encoding="utf-8"?>
<p:tagLst xmlns:p="http://schemas.openxmlformats.org/presentationml/2006/main">
  <p:tag name="TABLE_ENDDRAG_ORIGIN_RECT" val="1060*224"/>
  <p:tag name="TABLE_ENDDRAG_RECT" val="252*544*1060*224"/>
</p:tagLst>
</file>

<file path=ppt/tags/tag131.xml><?xml version="1.0" encoding="utf-8"?>
<p:tagLst xmlns:p="http://schemas.openxmlformats.org/presentationml/2006/main">
  <p:tag name="KSO_WM_UNIT_FILL_FORE_SCHEMECOLOR_INDEX_BRIGHTNESS" val="0"/>
  <p:tag name="KSO_WM_UNIT_FILL_FORE_SCHEMECOLOR_INDEX" val="14"/>
  <p:tag name="KSO_WM_UNIT_FILL_TYPE" val="1"/>
  <p:tag name="KSO_WM_UNIT_LINE_FORE_SCHEMECOLOR_INDEX_BRIGHTNESS" val="0.8"/>
  <p:tag name="KSO_WM_UNIT_LINE_FORE_SCHEMECOLOR_INDEX" val="15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32.xml><?xml version="1.0" encoding="utf-8"?>
<p:tagLst xmlns:p="http://schemas.openxmlformats.org/presentationml/2006/main">
  <p:tag name="KSO_WM_BEAUTIFY_FLAG" val=""/>
</p:tagLst>
</file>

<file path=ppt/tags/tag133.xml><?xml version="1.0" encoding="utf-8"?>
<p:tagLst xmlns:p="http://schemas.openxmlformats.org/presentationml/2006/main">
  <p:tag name="KSO_WM_BEAUTIFY_FLAG" val=""/>
</p:tagLst>
</file>

<file path=ppt/tags/tag134.xml><?xml version="1.0" encoding="utf-8"?>
<p:tagLst xmlns:p="http://schemas.openxmlformats.org/presentationml/2006/main">
  <p:tag name="resource_record_key" val="{&quot;13&quot;:[4532414,20362260,4646989,4563121]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4204</Words>
  <Application>WPS 演示</Application>
  <PresentationFormat>On-screen Show (4:3)</PresentationFormat>
  <Paragraphs>512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58" baseType="lpstr">
      <vt:lpstr>Arial</vt:lpstr>
      <vt:lpstr>宋体</vt:lpstr>
      <vt:lpstr>Wingdings</vt:lpstr>
      <vt:lpstr>Source Han Serif SC Heavy</vt:lpstr>
      <vt:lpstr>AR YuanB5 LT</vt:lpstr>
      <vt:lpstr>Microsoft JhengHei UI Light</vt:lpstr>
      <vt:lpstr>可画腾龙体-简</vt:lpstr>
      <vt:lpstr>方正颜宋体</vt:lpstr>
      <vt:lpstr>方正舒体</vt:lpstr>
      <vt:lpstr>Liu Jian Mao Cao</vt:lpstr>
      <vt:lpstr>Segoe Print</vt:lpstr>
      <vt:lpstr>华文中宋</vt:lpstr>
      <vt:lpstr>造字工房刻宋体 粗体</vt:lpstr>
      <vt:lpstr>微软雅黑</vt:lpstr>
      <vt:lpstr>字由点字小隶书</vt:lpstr>
      <vt:lpstr>Arial</vt:lpstr>
      <vt:lpstr>隶书</vt:lpstr>
      <vt:lpstr>方正粗宋简体</vt:lpstr>
      <vt:lpstr>锐字工房云字库锐宋粗GBK</vt:lpstr>
      <vt:lpstr>思源黑体 CN Bold</vt:lpstr>
      <vt:lpstr>华文新魏</vt:lpstr>
      <vt:lpstr>方正粗黑宋简体</vt:lpstr>
      <vt:lpstr>Times New Roman</vt:lpstr>
      <vt:lpstr>思源宋体 CN</vt:lpstr>
      <vt:lpstr>字魂59号-创粗黑</vt:lpstr>
      <vt:lpstr>Aptos</vt:lpstr>
      <vt:lpstr>汉仪程行简</vt:lpstr>
      <vt:lpstr>Calibri</vt:lpstr>
      <vt:lpstr>Arial Unicode MS</vt:lpstr>
      <vt:lpstr>黑体</vt:lpstr>
      <vt:lpstr>Segoe UI</vt:lpstr>
      <vt:lpstr>华康行楷体 W5</vt:lpstr>
      <vt:lpstr>华文细黑</vt:lpstr>
      <vt:lpstr>华文琥珀</vt:lpstr>
      <vt:lpstr>华文宋体</vt:lpstr>
      <vt:lpstr>华文隶书</vt:lpstr>
      <vt:lpstr>华文行楷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棕色中国风宣传教育培训演示文稿	</dc:title>
  <dc:creator/>
  <cp:lastModifiedBy>vertical</cp:lastModifiedBy>
  <cp:revision>21</cp:revision>
  <dcterms:created xsi:type="dcterms:W3CDTF">2006-08-16T00:00:00Z</dcterms:created>
  <dcterms:modified xsi:type="dcterms:W3CDTF">2025-04-09T16:39:13Z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4F29583EC9FF43D48151796FBAAE0519_13</vt:lpwstr>
  </property>
  <property fmtid="{D5CDD505-2E9C-101B-9397-08002B2CF9AE}" pid="3" name="KSOProductBuildVer">
    <vt:lpwstr>2052-12.1.0.20305</vt:lpwstr>
  </property>
</Properties>
</file>